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34"/>
  </p:notesMasterIdLst>
  <p:sldIdLst>
    <p:sldId id="316" r:id="rId2"/>
    <p:sldId id="328" r:id="rId3"/>
    <p:sldId id="327" r:id="rId4"/>
    <p:sldId id="258" r:id="rId5"/>
    <p:sldId id="261" r:id="rId6"/>
    <p:sldId id="317" r:id="rId7"/>
    <p:sldId id="318" r:id="rId8"/>
    <p:sldId id="265" r:id="rId9"/>
    <p:sldId id="319" r:id="rId10"/>
    <p:sldId id="320" r:id="rId11"/>
    <p:sldId id="267" r:id="rId12"/>
    <p:sldId id="268" r:id="rId13"/>
    <p:sldId id="332" r:id="rId14"/>
    <p:sldId id="273" r:id="rId15"/>
    <p:sldId id="274" r:id="rId16"/>
    <p:sldId id="275" r:id="rId17"/>
    <p:sldId id="276" r:id="rId18"/>
    <p:sldId id="324" r:id="rId19"/>
    <p:sldId id="325" r:id="rId20"/>
    <p:sldId id="326" r:id="rId21"/>
    <p:sldId id="282" r:id="rId22"/>
    <p:sldId id="283" r:id="rId23"/>
    <p:sldId id="284" r:id="rId24"/>
    <p:sldId id="286" r:id="rId25"/>
    <p:sldId id="287" r:id="rId26"/>
    <p:sldId id="331" r:id="rId27"/>
    <p:sldId id="308" r:id="rId28"/>
    <p:sldId id="329" r:id="rId29"/>
    <p:sldId id="330" r:id="rId30"/>
    <p:sldId id="310" r:id="rId31"/>
    <p:sldId id="315" r:id="rId32"/>
    <p:sldId id="333" r:id="rId33"/>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1095" autoAdjust="0"/>
  </p:normalViewPr>
  <p:slideViewPr>
    <p:cSldViewPr snapToGrid="0">
      <p:cViewPr>
        <p:scale>
          <a:sx n="50" d="100"/>
          <a:sy n="50" d="100"/>
        </p:scale>
        <p:origin x="-1500" y="-12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6D16B97-EB7E-4F9E-BC20-D33F026FA9A6}" type="datetimeFigureOut">
              <a:rPr lang="fr-FR" smtClean="0"/>
              <a:t>03/04/2018</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A2F5ED2-C894-4D99-9D0B-EE3C5576FB6D}" type="slidenum">
              <a:rPr lang="fr-FR" smtClean="0"/>
              <a:t>‹N°›</a:t>
            </a:fld>
            <a:endParaRPr lang="fr-FR"/>
          </a:p>
        </p:txBody>
      </p:sp>
    </p:spTree>
    <p:extLst>
      <p:ext uri="{BB962C8B-B14F-4D97-AF65-F5344CB8AC3E}">
        <p14:creationId xmlns:p14="http://schemas.microsoft.com/office/powerpoint/2010/main" val="3257832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L’évaluation positive est une évaluation conduite avec BIENVEILLANCE qui</a:t>
            </a:r>
            <a:r>
              <a:rPr lang="fr-FR" baseline="0" dirty="0" smtClean="0"/>
              <a:t> souligne les petites réussites, les progrès petits ou grands, les essais et qui participe de la motivation de l’enfant. </a:t>
            </a:r>
          </a:p>
          <a:p>
            <a:r>
              <a:rPr lang="fr-FR" baseline="0" dirty="0" smtClean="0"/>
              <a:t>C’est une évaluation qui considère que les différences inter individuelles ne sont pas systématiquement synonymes de difficultés.</a:t>
            </a:r>
          </a:p>
        </p:txBody>
      </p:sp>
      <p:sp>
        <p:nvSpPr>
          <p:cNvPr id="4" name="Espace réservé du numéro de diapositive 3"/>
          <p:cNvSpPr>
            <a:spLocks noGrp="1"/>
          </p:cNvSpPr>
          <p:nvPr>
            <p:ph type="sldNum" sz="quarter" idx="10"/>
          </p:nvPr>
        </p:nvSpPr>
        <p:spPr/>
        <p:txBody>
          <a:bodyPr/>
          <a:lstStyle/>
          <a:p>
            <a:fld id="{0A3C37BE-C303-496D-B5CD-85F2937540FC}" type="slidenum">
              <a:rPr lang="fr-FR">
                <a:solidFill>
                  <a:srgbClr val="514843"/>
                </a:solidFill>
                <a:latin typeface="Euphemia"/>
              </a:rPr>
              <a:pPr/>
              <a:t>1</a:t>
            </a:fld>
            <a:endParaRPr lang="fr-FR" dirty="0">
              <a:solidFill>
                <a:srgbClr val="514843"/>
              </a:solidFill>
              <a:latin typeface="Euphemia"/>
            </a:endParaRPr>
          </a:p>
        </p:txBody>
      </p:sp>
    </p:spTree>
    <p:extLst>
      <p:ext uri="{BB962C8B-B14F-4D97-AF65-F5344CB8AC3E}">
        <p14:creationId xmlns:p14="http://schemas.microsoft.com/office/powerpoint/2010/main" val="136277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A3C37BE-C303-496D-B5CD-85F2937540FC}" type="slidenum">
              <a:rPr lang="fr-FR" smtClean="0">
                <a:solidFill>
                  <a:srgbClr val="514843"/>
                </a:solidFill>
                <a:latin typeface="Euphemia"/>
              </a:rPr>
              <a:pPr/>
              <a:t>12</a:t>
            </a:fld>
            <a:endParaRPr lang="fr-FR">
              <a:solidFill>
                <a:srgbClr val="514843"/>
              </a:solidFill>
              <a:latin typeface="Euphemia"/>
            </a:endParaRPr>
          </a:p>
        </p:txBody>
      </p:sp>
    </p:spTree>
    <p:extLst>
      <p:ext uri="{BB962C8B-B14F-4D97-AF65-F5344CB8AC3E}">
        <p14:creationId xmlns:p14="http://schemas.microsoft.com/office/powerpoint/2010/main" val="2749608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A3C37BE-C303-496D-B5CD-85F2937540FC}" type="slidenum">
              <a:rPr lang="fr-FR" smtClean="0">
                <a:solidFill>
                  <a:srgbClr val="514843"/>
                </a:solidFill>
                <a:latin typeface="Euphemia"/>
              </a:rPr>
              <a:pPr/>
              <a:t>14</a:t>
            </a:fld>
            <a:endParaRPr lang="fr-FR">
              <a:solidFill>
                <a:srgbClr val="514843"/>
              </a:solidFill>
              <a:latin typeface="Euphemia"/>
            </a:endParaRPr>
          </a:p>
        </p:txBody>
      </p:sp>
    </p:spTree>
    <p:extLst>
      <p:ext uri="{BB962C8B-B14F-4D97-AF65-F5344CB8AC3E}">
        <p14:creationId xmlns:p14="http://schemas.microsoft.com/office/powerpoint/2010/main" val="35299993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aseline="0" dirty="0" smtClean="0"/>
              <a:t>Betty HOUCHA est CPC ASH  académie de Lyon.</a:t>
            </a:r>
          </a:p>
          <a:p>
            <a:endParaRPr lang="fr-FR" baseline="0" dirty="0" smtClean="0"/>
          </a:p>
          <a:p>
            <a:r>
              <a:rPr lang="fr-FR" baseline="0" dirty="0" smtClean="0"/>
              <a:t>ATTENTION: ce n’est pas récupérer des traces comme aujourd’hui pour attester de manques mais au contraire des réussites.</a:t>
            </a:r>
          </a:p>
          <a:p>
            <a:pPr marL="0" marR="0" indent="0" algn="l" defTabSz="914400" rtl="0" eaLnBrk="1" fontAlgn="auto" latinLnBrk="0" hangingPunct="1">
              <a:lnSpc>
                <a:spcPct val="100000"/>
              </a:lnSpc>
              <a:spcBef>
                <a:spcPts val="0"/>
              </a:spcBef>
              <a:spcAft>
                <a:spcPts val="0"/>
              </a:spcAft>
              <a:buClrTx/>
              <a:buSzTx/>
              <a:buFontTx/>
              <a:buNone/>
              <a:tabLst/>
              <a:defRPr/>
            </a:pPr>
            <a:r>
              <a:rPr lang="fr-FR" b="0" dirty="0" smtClean="0">
                <a:effectLst/>
              </a:rPr>
              <a:t>Or on</a:t>
            </a:r>
            <a:r>
              <a:rPr lang="fr-FR" b="0" baseline="0" dirty="0" smtClean="0">
                <a:effectLst/>
              </a:rPr>
              <a:t> remarque aujourd’hui que souvent on veut récupérer des traces /apprentissages qui n’ont pas été dispensés.            ( Evelyne </a:t>
            </a:r>
            <a:r>
              <a:rPr lang="fr-FR" b="0" baseline="0" dirty="0" err="1" smtClean="0">
                <a:effectLst/>
              </a:rPr>
              <a:t>Collin</a:t>
            </a:r>
            <a:r>
              <a:rPr lang="fr-FR" b="0" baseline="0" dirty="0" smtClean="0">
                <a:effectLst/>
              </a:rPr>
              <a:t>)</a:t>
            </a:r>
          </a:p>
          <a:p>
            <a:endParaRPr lang="fr-FR" dirty="0"/>
          </a:p>
        </p:txBody>
      </p:sp>
      <p:sp>
        <p:nvSpPr>
          <p:cNvPr id="4" name="Espace réservé du numéro de diapositive 3"/>
          <p:cNvSpPr>
            <a:spLocks noGrp="1"/>
          </p:cNvSpPr>
          <p:nvPr>
            <p:ph type="sldNum" sz="quarter" idx="10"/>
          </p:nvPr>
        </p:nvSpPr>
        <p:spPr/>
        <p:txBody>
          <a:bodyPr/>
          <a:lstStyle/>
          <a:p>
            <a:fld id="{C2DD1E0B-7180-4044-98BC-113D95D04F12}" type="slidenum">
              <a:rPr lang="fr-FR" smtClean="0">
                <a:solidFill>
                  <a:srgbClr val="514843"/>
                </a:solidFill>
                <a:latin typeface="Euphemia"/>
              </a:rPr>
              <a:pPr/>
              <a:t>15</a:t>
            </a:fld>
            <a:endParaRPr lang="fr-FR">
              <a:solidFill>
                <a:srgbClr val="514843"/>
              </a:solidFill>
              <a:latin typeface="Euphemia"/>
            </a:endParaRPr>
          </a:p>
        </p:txBody>
      </p:sp>
    </p:spTree>
    <p:extLst>
      <p:ext uri="{BB962C8B-B14F-4D97-AF65-F5344CB8AC3E}">
        <p14:creationId xmlns:p14="http://schemas.microsoft.com/office/powerpoint/2010/main" val="37215945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0" dirty="0" smtClean="0">
                <a:effectLst/>
              </a:rPr>
              <a:t>Il faudrait arriver à penser les manques comme des marques du parcours d'apprentissage.</a:t>
            </a:r>
          </a:p>
          <a:p>
            <a:pPr marL="0" marR="0" indent="0" algn="l" defTabSz="914400" rtl="0" eaLnBrk="1" fontAlgn="auto" latinLnBrk="0" hangingPunct="1">
              <a:lnSpc>
                <a:spcPct val="100000"/>
              </a:lnSpc>
              <a:spcBef>
                <a:spcPts val="0"/>
              </a:spcBef>
              <a:spcAft>
                <a:spcPts val="0"/>
              </a:spcAft>
              <a:buClrTx/>
              <a:buSzTx/>
              <a:buFontTx/>
              <a:buNone/>
              <a:tabLst/>
              <a:defRPr/>
            </a:pPr>
            <a:endParaRPr lang="fr-FR" b="0"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b="0" dirty="0" smtClean="0">
              <a:effectLst/>
            </a:endParaRPr>
          </a:p>
          <a:p>
            <a:r>
              <a:rPr lang="fr-FR" baseline="0" dirty="0" smtClean="0"/>
              <a:t>ETRE VIGILANT par rapport aux stagnations  ou régressions….prendre le temps d’approfondir la compréhension de la situation lorsque les acquis d’un enfant n’évoluent pas ou régressent, se demander s’il a </a:t>
            </a:r>
            <a:r>
              <a:rPr lang="fr-FR" b="1" baseline="0" dirty="0" smtClean="0"/>
              <a:t>durablement bénéficié de temps d’apprentissage et d’étayages et les lui FOURNIR, si besoin, avant d’envisager des interventions d’autres natures.</a:t>
            </a:r>
          </a:p>
          <a:p>
            <a:endParaRPr lang="fr-FR" b="1" baseline="0" dirty="0" smtClean="0"/>
          </a:p>
          <a:p>
            <a:r>
              <a:rPr lang="fr-FR" b="1" baseline="0" dirty="0" smtClean="0"/>
              <a:t>« Tu n’en es pas encore là mais je vais t’aider à y arriver »</a:t>
            </a:r>
          </a:p>
          <a:p>
            <a:endParaRPr lang="fr-FR" dirty="0"/>
          </a:p>
        </p:txBody>
      </p:sp>
      <p:sp>
        <p:nvSpPr>
          <p:cNvPr id="4" name="Espace réservé du numéro de diapositive 3"/>
          <p:cNvSpPr>
            <a:spLocks noGrp="1"/>
          </p:cNvSpPr>
          <p:nvPr>
            <p:ph type="sldNum" sz="quarter" idx="10"/>
          </p:nvPr>
        </p:nvSpPr>
        <p:spPr/>
        <p:txBody>
          <a:bodyPr/>
          <a:lstStyle/>
          <a:p>
            <a:fld id="{0A3C37BE-C303-496D-B5CD-85F2937540FC}" type="slidenum">
              <a:rPr lang="fr-FR" smtClean="0">
                <a:solidFill>
                  <a:srgbClr val="514843"/>
                </a:solidFill>
                <a:latin typeface="Euphemia"/>
              </a:rPr>
              <a:pPr/>
              <a:t>16</a:t>
            </a:fld>
            <a:endParaRPr lang="fr-FR">
              <a:solidFill>
                <a:srgbClr val="514843"/>
              </a:solidFill>
              <a:latin typeface="Euphemia"/>
            </a:endParaRPr>
          </a:p>
        </p:txBody>
      </p:sp>
    </p:spTree>
    <p:extLst>
      <p:ext uri="{BB962C8B-B14F-4D97-AF65-F5344CB8AC3E}">
        <p14:creationId xmlns:p14="http://schemas.microsoft.com/office/powerpoint/2010/main" val="1755723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ATTENTENTION:</a:t>
            </a:r>
            <a:r>
              <a:rPr lang="fr-FR" baseline="0" dirty="0" smtClean="0"/>
              <a:t> le suivi des acquis ne nécessite pas de tout observer et de tout noter TOUS les jours pour chaque enfant, dans tous les domaines</a:t>
            </a:r>
          </a:p>
          <a:p>
            <a:endParaRPr lang="fr-FR" baseline="0" dirty="0" smtClean="0"/>
          </a:p>
          <a:p>
            <a:r>
              <a:rPr lang="fr-FR" baseline="0" dirty="0" smtClean="0"/>
              <a:t>ETRE VIGILANT par rapport aux stagnations  ou régressions….prendre le temps d’approfondir la compréhension de la situation lorsque les acquis d’un enfant n’évoluent pas ou régressent, se demander s’il a </a:t>
            </a:r>
            <a:r>
              <a:rPr lang="fr-FR" b="1" baseline="0" dirty="0" smtClean="0"/>
              <a:t>durablement bénéficié de temps d’apprentissage et d’étayages et les lui FOURNIR, si besoin, avant d’envisager des interventions d’autres natures.</a:t>
            </a:r>
          </a:p>
          <a:p>
            <a:r>
              <a:rPr lang="fr-FR" b="1" baseline="0" dirty="0" smtClean="0"/>
              <a:t>« tu n’en es pas encore là mais je vais t’aider à y arriver »</a:t>
            </a:r>
          </a:p>
          <a:p>
            <a:endParaRPr lang="fr-FR" b="1" baseline="0" dirty="0" smtClean="0"/>
          </a:p>
          <a:p>
            <a:r>
              <a:rPr lang="fr-FR" b="1" baseline="0" dirty="0" smtClean="0"/>
              <a:t>Pointer les erreurs, aider les enfants à les analyser et lui faire prendre conscience que l’erreur fait partie prenante du processus d’apprentissage</a:t>
            </a:r>
            <a:endParaRPr lang="fr-FR" b="1" dirty="0"/>
          </a:p>
        </p:txBody>
      </p:sp>
      <p:sp>
        <p:nvSpPr>
          <p:cNvPr id="4" name="Espace réservé du numéro de diapositive 3"/>
          <p:cNvSpPr>
            <a:spLocks noGrp="1"/>
          </p:cNvSpPr>
          <p:nvPr>
            <p:ph type="sldNum" sz="quarter" idx="10"/>
          </p:nvPr>
        </p:nvSpPr>
        <p:spPr/>
        <p:txBody>
          <a:bodyPr/>
          <a:lstStyle/>
          <a:p>
            <a:fld id="{0A3C37BE-C303-496D-B5CD-85F2937540FC}" type="slidenum">
              <a:rPr lang="fr-FR" smtClean="0">
                <a:solidFill>
                  <a:srgbClr val="514843"/>
                </a:solidFill>
                <a:latin typeface="Euphemia"/>
              </a:rPr>
              <a:pPr/>
              <a:t>17</a:t>
            </a:fld>
            <a:endParaRPr lang="fr-FR">
              <a:solidFill>
                <a:srgbClr val="514843"/>
              </a:solidFill>
              <a:latin typeface="Euphemia"/>
            </a:endParaRPr>
          </a:p>
        </p:txBody>
      </p:sp>
    </p:spTree>
    <p:extLst>
      <p:ext uri="{BB962C8B-B14F-4D97-AF65-F5344CB8AC3E}">
        <p14:creationId xmlns:p14="http://schemas.microsoft.com/office/powerpoint/2010/main" val="30902377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A2F5ED2-C894-4D99-9D0B-EE3C5576FB6D}" type="slidenum">
              <a:rPr lang="fr-FR" smtClean="0"/>
              <a:t>18</a:t>
            </a:fld>
            <a:endParaRPr lang="fr-FR"/>
          </a:p>
        </p:txBody>
      </p:sp>
    </p:spTree>
    <p:extLst>
      <p:ext uri="{BB962C8B-B14F-4D97-AF65-F5344CB8AC3E}">
        <p14:creationId xmlns:p14="http://schemas.microsoft.com/office/powerpoint/2010/main" val="7325935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A2F5ED2-C894-4D99-9D0B-EE3C5576FB6D}" type="slidenum">
              <a:rPr lang="fr-FR" smtClean="0"/>
              <a:t>19</a:t>
            </a:fld>
            <a:endParaRPr lang="fr-FR"/>
          </a:p>
        </p:txBody>
      </p:sp>
    </p:spTree>
    <p:extLst>
      <p:ext uri="{BB962C8B-B14F-4D97-AF65-F5344CB8AC3E}">
        <p14:creationId xmlns:p14="http://schemas.microsoft.com/office/powerpoint/2010/main" val="35183472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A3C37BE-C303-496D-B5CD-85F2937540FC}" type="slidenum">
              <a:rPr lang="fr-FR" smtClean="0">
                <a:solidFill>
                  <a:srgbClr val="514843"/>
                </a:solidFill>
                <a:latin typeface="Euphemia"/>
              </a:rPr>
              <a:pPr/>
              <a:t>21</a:t>
            </a:fld>
            <a:endParaRPr lang="fr-FR">
              <a:solidFill>
                <a:srgbClr val="514843"/>
              </a:solidFill>
              <a:latin typeface="Euphemia"/>
            </a:endParaRPr>
          </a:p>
        </p:txBody>
      </p:sp>
    </p:spTree>
    <p:extLst>
      <p:ext uri="{BB962C8B-B14F-4D97-AF65-F5344CB8AC3E}">
        <p14:creationId xmlns:p14="http://schemas.microsoft.com/office/powerpoint/2010/main" val="11472781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Travail à réaliser au sein</a:t>
            </a:r>
            <a:r>
              <a:rPr lang="fr-FR" baseline="0" dirty="0" smtClean="0"/>
              <a:t> des équipes d’école en tenant compte du contexte ( plus ou moins d’étapes)</a:t>
            </a:r>
          </a:p>
          <a:p>
            <a:r>
              <a:rPr lang="fr-FR" baseline="0" dirty="0" smtClean="0"/>
              <a:t>Attention dans les programmes sont bien spécifiées les distinctions 2/4 ans et 4/6 ans</a:t>
            </a:r>
          </a:p>
          <a:p>
            <a:endParaRPr lang="fr-FR" baseline="0" dirty="0" smtClean="0"/>
          </a:p>
          <a:p>
            <a:endParaRPr lang="fr-FR" dirty="0"/>
          </a:p>
        </p:txBody>
      </p:sp>
      <p:sp>
        <p:nvSpPr>
          <p:cNvPr id="4" name="Espace réservé du numéro de diapositive 3"/>
          <p:cNvSpPr>
            <a:spLocks noGrp="1"/>
          </p:cNvSpPr>
          <p:nvPr>
            <p:ph type="sldNum" sz="quarter" idx="10"/>
          </p:nvPr>
        </p:nvSpPr>
        <p:spPr/>
        <p:txBody>
          <a:bodyPr/>
          <a:lstStyle/>
          <a:p>
            <a:fld id="{0A3C37BE-C303-496D-B5CD-85F2937540FC}" type="slidenum">
              <a:rPr lang="fr-FR" smtClean="0">
                <a:solidFill>
                  <a:srgbClr val="514843"/>
                </a:solidFill>
                <a:latin typeface="Euphemia"/>
              </a:rPr>
              <a:pPr/>
              <a:t>22</a:t>
            </a:fld>
            <a:endParaRPr lang="fr-FR">
              <a:solidFill>
                <a:srgbClr val="514843"/>
              </a:solidFill>
              <a:latin typeface="Euphemia"/>
            </a:endParaRPr>
          </a:p>
        </p:txBody>
      </p:sp>
    </p:spTree>
    <p:extLst>
      <p:ext uri="{BB962C8B-B14F-4D97-AF65-F5344CB8AC3E}">
        <p14:creationId xmlns:p14="http://schemas.microsoft.com/office/powerpoint/2010/main" val="3646566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Au</a:t>
            </a:r>
            <a:r>
              <a:rPr lang="fr-FR" baseline="0" dirty="0" smtClean="0"/>
              <a:t> niveau langagier, on sait aujourd’hui que seuls des modules massés</a:t>
            </a:r>
            <a:endParaRPr lang="fr-FR" dirty="0"/>
          </a:p>
        </p:txBody>
      </p:sp>
      <p:sp>
        <p:nvSpPr>
          <p:cNvPr id="4" name="Espace réservé du numéro de diapositive 3"/>
          <p:cNvSpPr>
            <a:spLocks noGrp="1"/>
          </p:cNvSpPr>
          <p:nvPr>
            <p:ph type="sldNum" sz="quarter" idx="10"/>
          </p:nvPr>
        </p:nvSpPr>
        <p:spPr/>
        <p:txBody>
          <a:bodyPr/>
          <a:lstStyle/>
          <a:p>
            <a:fld id="{0A3C37BE-C303-496D-B5CD-85F2937540FC}" type="slidenum">
              <a:rPr lang="fr-FR" smtClean="0">
                <a:solidFill>
                  <a:srgbClr val="514843"/>
                </a:solidFill>
                <a:latin typeface="Euphemia"/>
              </a:rPr>
              <a:pPr/>
              <a:t>23</a:t>
            </a:fld>
            <a:endParaRPr lang="fr-FR">
              <a:solidFill>
                <a:srgbClr val="514843"/>
              </a:solidFill>
              <a:latin typeface="Euphemia"/>
            </a:endParaRPr>
          </a:p>
        </p:txBody>
      </p:sp>
    </p:spTree>
    <p:extLst>
      <p:ext uri="{BB962C8B-B14F-4D97-AF65-F5344CB8AC3E}">
        <p14:creationId xmlns:p14="http://schemas.microsoft.com/office/powerpoint/2010/main" val="358463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DD1E0B-7180-4044-98BC-113D95D04F12}" type="slidenum">
              <a:rPr lang="fr-FR" smtClean="0">
                <a:solidFill>
                  <a:srgbClr val="514843"/>
                </a:solidFill>
                <a:latin typeface="Euphemia"/>
              </a:rPr>
              <a:pPr/>
              <a:t>2</a:t>
            </a:fld>
            <a:endParaRPr lang="fr-FR">
              <a:solidFill>
                <a:srgbClr val="514843"/>
              </a:solidFill>
              <a:latin typeface="Euphemia"/>
            </a:endParaRPr>
          </a:p>
        </p:txBody>
      </p:sp>
    </p:spTree>
    <p:extLst>
      <p:ext uri="{BB962C8B-B14F-4D97-AF65-F5344CB8AC3E}">
        <p14:creationId xmlns:p14="http://schemas.microsoft.com/office/powerpoint/2010/main" val="29523641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Les</a:t>
            </a:r>
            <a:r>
              <a:rPr lang="fr-FR" baseline="0" dirty="0" smtClean="0"/>
              <a:t> </a:t>
            </a:r>
            <a:r>
              <a:rPr lang="fr-FR" baseline="0" dirty="0" smtClean="0"/>
              <a:t>enseignants relèvent au moment le plus opportun les faits notables qui surviennent pour chaque élève, ceux qui apparaissent comme des MARQUEURS d’une évolution </a:t>
            </a:r>
            <a:r>
              <a:rPr lang="fr-FR" baseline="0" dirty="0" smtClean="0"/>
              <a:t>significative.</a:t>
            </a:r>
            <a:endParaRPr lang="fr-FR" baseline="0" dirty="0" smtClean="0"/>
          </a:p>
          <a:p>
            <a:r>
              <a:rPr lang="fr-FR" baseline="0" dirty="0" smtClean="0"/>
              <a:t>Ils les </a:t>
            </a:r>
            <a:r>
              <a:rPr lang="fr-FR" baseline="0" dirty="0" smtClean="0"/>
              <a:t>notent pour eux-mêmes </a:t>
            </a:r>
            <a:r>
              <a:rPr lang="fr-FR" baseline="0" dirty="0" smtClean="0"/>
              <a:t>( outils personnels </a:t>
            </a:r>
            <a:r>
              <a:rPr lang="fr-FR" baseline="0" dirty="0" smtClean="0"/>
              <a:t>afin d </a:t>
            </a:r>
            <a:r>
              <a:rPr lang="fr-FR" baseline="0" dirty="0" smtClean="0"/>
              <a:t>‘en garder la mémoire)</a:t>
            </a:r>
            <a:endParaRPr lang="fr-FR" dirty="0"/>
          </a:p>
        </p:txBody>
      </p:sp>
      <p:sp>
        <p:nvSpPr>
          <p:cNvPr id="4" name="Espace réservé du numéro de diapositive 3"/>
          <p:cNvSpPr>
            <a:spLocks noGrp="1"/>
          </p:cNvSpPr>
          <p:nvPr>
            <p:ph type="sldNum" sz="quarter" idx="10"/>
          </p:nvPr>
        </p:nvSpPr>
        <p:spPr/>
        <p:txBody>
          <a:bodyPr/>
          <a:lstStyle/>
          <a:p>
            <a:fld id="{C2DD1E0B-7180-4044-98BC-113D95D04F12}" type="slidenum">
              <a:rPr lang="fr-FR" smtClean="0">
                <a:solidFill>
                  <a:srgbClr val="514843"/>
                </a:solidFill>
                <a:latin typeface="Euphemia"/>
              </a:rPr>
              <a:pPr/>
              <a:t>24</a:t>
            </a:fld>
            <a:endParaRPr lang="fr-FR">
              <a:solidFill>
                <a:srgbClr val="514843"/>
              </a:solidFill>
              <a:latin typeface="Euphemia"/>
            </a:endParaRPr>
          </a:p>
        </p:txBody>
      </p:sp>
    </p:spTree>
    <p:extLst>
      <p:ext uri="{BB962C8B-B14F-4D97-AF65-F5344CB8AC3E}">
        <p14:creationId xmlns:p14="http://schemas.microsoft.com/office/powerpoint/2010/main" val="12268334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A2F5ED2-C894-4D99-9D0B-EE3C5576FB6D}" type="slidenum">
              <a:rPr lang="fr-FR" smtClean="0"/>
              <a:t>25</a:t>
            </a:fld>
            <a:endParaRPr lang="fr-FR"/>
          </a:p>
        </p:txBody>
      </p:sp>
    </p:spTree>
    <p:extLst>
      <p:ext uri="{BB962C8B-B14F-4D97-AF65-F5344CB8AC3E}">
        <p14:creationId xmlns:p14="http://schemas.microsoft.com/office/powerpoint/2010/main" val="10029049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Attention il ne s’agit</a:t>
            </a:r>
            <a:r>
              <a:rPr lang="fr-FR" baseline="0" dirty="0" smtClean="0"/>
              <a:t> pas de découper les observables par niveau de </a:t>
            </a:r>
            <a:r>
              <a:rPr lang="fr-FR" baseline="0" dirty="0" smtClean="0"/>
              <a:t>classe .</a:t>
            </a:r>
            <a:endParaRPr lang="fr-FR" dirty="0"/>
          </a:p>
        </p:txBody>
      </p:sp>
      <p:sp>
        <p:nvSpPr>
          <p:cNvPr id="4" name="Espace réservé du numéro de diapositive 3"/>
          <p:cNvSpPr>
            <a:spLocks noGrp="1"/>
          </p:cNvSpPr>
          <p:nvPr>
            <p:ph type="sldNum" sz="quarter" idx="10"/>
          </p:nvPr>
        </p:nvSpPr>
        <p:spPr/>
        <p:txBody>
          <a:bodyPr/>
          <a:lstStyle/>
          <a:p>
            <a:fld id="{0A3C37BE-C303-496D-B5CD-85F2937540FC}" type="slidenum">
              <a:rPr lang="fr-FR" smtClean="0">
                <a:solidFill>
                  <a:srgbClr val="514843"/>
                </a:solidFill>
                <a:latin typeface="Euphemia"/>
              </a:rPr>
              <a:pPr/>
              <a:t>27</a:t>
            </a:fld>
            <a:endParaRPr lang="fr-FR">
              <a:solidFill>
                <a:srgbClr val="514843"/>
              </a:solidFill>
              <a:latin typeface="Euphemia"/>
            </a:endParaRPr>
          </a:p>
        </p:txBody>
      </p:sp>
    </p:spTree>
    <p:extLst>
      <p:ext uri="{BB962C8B-B14F-4D97-AF65-F5344CB8AC3E}">
        <p14:creationId xmlns:p14="http://schemas.microsoft.com/office/powerpoint/2010/main" val="16104387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Dès la PS, les élèves peuvent</a:t>
            </a:r>
            <a:r>
              <a:rPr lang="fr-FR" baseline="0" dirty="0" smtClean="0"/>
              <a:t> formuler des critères de réussite. Dans le cas d’un coloriage:</a:t>
            </a:r>
          </a:p>
          <a:p>
            <a:pPr marL="171450" indent="-171450">
              <a:buFontTx/>
              <a:buChar char="-"/>
            </a:pPr>
            <a:r>
              <a:rPr lang="fr-FR" baseline="0" dirty="0" smtClean="0"/>
              <a:t>Tout colorier</a:t>
            </a:r>
          </a:p>
          <a:p>
            <a:pPr marL="171450" indent="-171450">
              <a:buFontTx/>
              <a:buChar char="-"/>
            </a:pPr>
            <a:r>
              <a:rPr lang="fr-FR" baseline="0" dirty="0" smtClean="0"/>
              <a:t>Ne pas dépasser</a:t>
            </a:r>
          </a:p>
          <a:p>
            <a:pPr marL="171450" indent="-171450">
              <a:buFontTx/>
              <a:buChar char="-"/>
            </a:pPr>
            <a:r>
              <a:rPr lang="fr-FR" baseline="0" dirty="0" smtClean="0"/>
              <a:t>Ne pas laisser de blanc</a:t>
            </a:r>
          </a:p>
          <a:p>
            <a:pPr marL="0" indent="0">
              <a:buFontTx/>
              <a:buNone/>
            </a:pPr>
            <a:endParaRPr lang="fr-FR" baseline="0" dirty="0" smtClean="0"/>
          </a:p>
          <a:p>
            <a:r>
              <a:rPr lang="fr-FR" baseline="0" dirty="0" smtClean="0"/>
              <a:t>Les réussites partielle:</a:t>
            </a:r>
          </a:p>
          <a:p>
            <a:r>
              <a:rPr lang="fr-FR" baseline="0" dirty="0" smtClean="0"/>
              <a:t>« J’ai tout colorié et je n’ai pas laissé de blanc mais j’ai un peu dépassé. J’ai réussi deux critères sur trois, je peux coller dans mon cahier de réussites. La prochaine fois je collerai une production où je n’ai pas dépassé. »</a:t>
            </a:r>
          </a:p>
        </p:txBody>
      </p:sp>
      <p:sp>
        <p:nvSpPr>
          <p:cNvPr id="4" name="Espace réservé du numéro de diapositive 3"/>
          <p:cNvSpPr>
            <a:spLocks noGrp="1"/>
          </p:cNvSpPr>
          <p:nvPr>
            <p:ph type="sldNum" sz="quarter" idx="10"/>
          </p:nvPr>
        </p:nvSpPr>
        <p:spPr/>
        <p:txBody>
          <a:bodyPr/>
          <a:lstStyle/>
          <a:p>
            <a:fld id="{6A2F5ED2-C894-4D99-9D0B-EE3C5576FB6D}" type="slidenum">
              <a:rPr lang="fr-FR" smtClean="0"/>
              <a:t>29</a:t>
            </a:fld>
            <a:endParaRPr lang="fr-FR"/>
          </a:p>
        </p:txBody>
      </p:sp>
    </p:spTree>
    <p:extLst>
      <p:ext uri="{BB962C8B-B14F-4D97-AF65-F5344CB8AC3E}">
        <p14:creationId xmlns:p14="http://schemas.microsoft.com/office/powerpoint/2010/main" val="27863246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L’accompagnement</a:t>
            </a:r>
            <a:r>
              <a:rPr lang="fr-FR" baseline="0" dirty="0" smtClean="0"/>
              <a:t> est incontournable face à un changement de pratique aussi conséquent.</a:t>
            </a:r>
          </a:p>
          <a:p>
            <a:endParaRPr lang="fr-FR" baseline="0" dirty="0" smtClean="0"/>
          </a:p>
          <a:p>
            <a:r>
              <a:rPr lang="fr-FR" baseline="0" dirty="0" smtClean="0"/>
              <a:t>Les enseignants ont besoin d’avoir à leurs côtés des pairs qui ont déjà avancé sur la question pour les aider à tirer profit de ces ressources</a:t>
            </a:r>
          </a:p>
          <a:p>
            <a:endParaRPr lang="fr-FR" baseline="0" dirty="0" smtClean="0"/>
          </a:p>
          <a:p>
            <a:r>
              <a:rPr lang="fr-FR" baseline="0" dirty="0" smtClean="0"/>
              <a:t>Il s’agit d’un perspective importante pour la communauté scolaire. On ne peut imaginer que cela se fera en claquant des doigts, il faut se donner du temps et faire appel à la bienveillance.</a:t>
            </a:r>
          </a:p>
          <a:p>
            <a:endParaRPr lang="fr-FR" baseline="0" dirty="0" smtClean="0"/>
          </a:p>
          <a:p>
            <a:r>
              <a:rPr lang="fr-FR" baseline="0" dirty="0" smtClean="0"/>
              <a:t>U n processus de changement du système va se faire par ce biais…cela ne va pas se faire en un an, cette perspective ne peut s’inscrire que dans le temps.</a:t>
            </a:r>
            <a:endParaRPr lang="fr-FR" dirty="0"/>
          </a:p>
        </p:txBody>
      </p:sp>
      <p:sp>
        <p:nvSpPr>
          <p:cNvPr id="4" name="Espace réservé du numéro de diapositive 3"/>
          <p:cNvSpPr>
            <a:spLocks noGrp="1"/>
          </p:cNvSpPr>
          <p:nvPr>
            <p:ph type="sldNum" sz="quarter" idx="10"/>
          </p:nvPr>
        </p:nvSpPr>
        <p:spPr/>
        <p:txBody>
          <a:bodyPr/>
          <a:lstStyle/>
          <a:p>
            <a:fld id="{0A3C37BE-C303-496D-B5CD-85F2937540FC}" type="slidenum">
              <a:rPr lang="fr-FR" smtClean="0">
                <a:solidFill>
                  <a:srgbClr val="514843"/>
                </a:solidFill>
                <a:latin typeface="Euphemia"/>
              </a:rPr>
              <a:pPr/>
              <a:t>30</a:t>
            </a:fld>
            <a:endParaRPr lang="fr-FR">
              <a:solidFill>
                <a:srgbClr val="514843"/>
              </a:solidFill>
              <a:latin typeface="Euphemia"/>
            </a:endParaRPr>
          </a:p>
        </p:txBody>
      </p:sp>
    </p:spTree>
    <p:extLst>
      <p:ext uri="{BB962C8B-B14F-4D97-AF65-F5344CB8AC3E}">
        <p14:creationId xmlns:p14="http://schemas.microsoft.com/office/powerpoint/2010/main" val="34383906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A2F5ED2-C894-4D99-9D0B-EE3C5576FB6D}" type="slidenum">
              <a:rPr lang="fr-FR" smtClean="0"/>
              <a:t>31</a:t>
            </a:fld>
            <a:endParaRPr lang="fr-FR"/>
          </a:p>
        </p:txBody>
      </p:sp>
    </p:spTree>
    <p:extLst>
      <p:ext uri="{BB962C8B-B14F-4D97-AF65-F5344CB8AC3E}">
        <p14:creationId xmlns:p14="http://schemas.microsoft.com/office/powerpoint/2010/main" val="811213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t>Attention,</a:t>
            </a:r>
            <a:r>
              <a:rPr lang="fr-FR" b="1" baseline="0" dirty="0" smtClean="0"/>
              <a:t> il ne s’agit que de documents d’accompagnement qui ne sont donc pas prescriptifs</a:t>
            </a:r>
            <a:endParaRPr lang="fr-FR" b="1" dirty="0"/>
          </a:p>
        </p:txBody>
      </p:sp>
      <p:sp>
        <p:nvSpPr>
          <p:cNvPr id="4" name="Espace réservé du numéro de diapositive 3"/>
          <p:cNvSpPr>
            <a:spLocks noGrp="1"/>
          </p:cNvSpPr>
          <p:nvPr>
            <p:ph type="sldNum" sz="quarter" idx="10"/>
          </p:nvPr>
        </p:nvSpPr>
        <p:spPr/>
        <p:txBody>
          <a:bodyPr/>
          <a:lstStyle/>
          <a:p>
            <a:fld id="{C2DD1E0B-7180-4044-98BC-113D95D04F12}" type="slidenum">
              <a:rPr lang="fr-FR" smtClean="0"/>
              <a:t>3</a:t>
            </a:fld>
            <a:endParaRPr lang="fr-FR"/>
          </a:p>
        </p:txBody>
      </p:sp>
    </p:spTree>
    <p:extLst>
      <p:ext uri="{BB962C8B-B14F-4D97-AF65-F5344CB8AC3E}">
        <p14:creationId xmlns:p14="http://schemas.microsoft.com/office/powerpoint/2010/main" val="3775511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A3C37BE-C303-496D-B5CD-85F2937540FC}" type="slidenum">
              <a:rPr lang="fr-FR" smtClean="0">
                <a:solidFill>
                  <a:srgbClr val="514843"/>
                </a:solidFill>
                <a:latin typeface="Euphemia"/>
              </a:rPr>
              <a:pPr/>
              <a:t>4</a:t>
            </a:fld>
            <a:endParaRPr lang="fr-FR" dirty="0">
              <a:solidFill>
                <a:srgbClr val="514843"/>
              </a:solidFill>
              <a:latin typeface="Euphemia"/>
            </a:endParaRPr>
          </a:p>
        </p:txBody>
      </p:sp>
    </p:spTree>
    <p:extLst>
      <p:ext uri="{BB962C8B-B14F-4D97-AF65-F5344CB8AC3E}">
        <p14:creationId xmlns:p14="http://schemas.microsoft.com/office/powerpoint/2010/main" val="1254785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Tous les domaines sont concernés.</a:t>
            </a:r>
            <a:endParaRPr lang="fr-FR" dirty="0"/>
          </a:p>
        </p:txBody>
      </p:sp>
      <p:sp>
        <p:nvSpPr>
          <p:cNvPr id="4" name="Espace réservé du numéro de diapositive 3"/>
          <p:cNvSpPr>
            <a:spLocks noGrp="1"/>
          </p:cNvSpPr>
          <p:nvPr>
            <p:ph type="sldNum" sz="quarter" idx="10"/>
          </p:nvPr>
        </p:nvSpPr>
        <p:spPr/>
        <p:txBody>
          <a:bodyPr/>
          <a:lstStyle/>
          <a:p>
            <a:fld id="{C2DD1E0B-7180-4044-98BC-113D95D04F12}" type="slidenum">
              <a:rPr lang="fr-FR" smtClean="0">
                <a:solidFill>
                  <a:srgbClr val="514843"/>
                </a:solidFill>
                <a:latin typeface="Euphemia"/>
              </a:rPr>
              <a:pPr/>
              <a:t>5</a:t>
            </a:fld>
            <a:endParaRPr lang="fr-FR" dirty="0">
              <a:solidFill>
                <a:srgbClr val="514843"/>
              </a:solidFill>
              <a:latin typeface="Euphemia"/>
            </a:endParaRPr>
          </a:p>
        </p:txBody>
      </p:sp>
    </p:spTree>
    <p:extLst>
      <p:ext uri="{BB962C8B-B14F-4D97-AF65-F5344CB8AC3E}">
        <p14:creationId xmlns:p14="http://schemas.microsoft.com/office/powerpoint/2010/main" val="360433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A2F5ED2-C894-4D99-9D0B-EE3C5576FB6D}" type="slidenum">
              <a:rPr lang="fr-FR" smtClean="0"/>
              <a:t>6</a:t>
            </a:fld>
            <a:endParaRPr lang="fr-FR" dirty="0"/>
          </a:p>
        </p:txBody>
      </p:sp>
    </p:spTree>
    <p:extLst>
      <p:ext uri="{BB962C8B-B14F-4D97-AF65-F5344CB8AC3E}">
        <p14:creationId xmlns:p14="http://schemas.microsoft.com/office/powerpoint/2010/main" val="344745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CF Documents</a:t>
            </a:r>
            <a:r>
              <a:rPr lang="fr-FR" baseline="0" dirty="0" smtClean="0"/>
              <a:t> d’accompagnement Site EDUSCOL</a:t>
            </a:r>
            <a:endParaRPr lang="fr-FR" dirty="0"/>
          </a:p>
        </p:txBody>
      </p:sp>
      <p:sp>
        <p:nvSpPr>
          <p:cNvPr id="4" name="Espace réservé du numéro de diapositive 3"/>
          <p:cNvSpPr>
            <a:spLocks noGrp="1"/>
          </p:cNvSpPr>
          <p:nvPr>
            <p:ph type="sldNum" sz="quarter" idx="10"/>
          </p:nvPr>
        </p:nvSpPr>
        <p:spPr/>
        <p:txBody>
          <a:bodyPr/>
          <a:lstStyle/>
          <a:p>
            <a:fld id="{0A3C37BE-C303-496D-B5CD-85F2937540FC}" type="slidenum">
              <a:rPr lang="fr-FR" smtClean="0">
                <a:solidFill>
                  <a:srgbClr val="514843"/>
                </a:solidFill>
                <a:latin typeface="Euphemia"/>
              </a:rPr>
              <a:pPr/>
              <a:t>8</a:t>
            </a:fld>
            <a:endParaRPr lang="fr-FR" dirty="0">
              <a:solidFill>
                <a:srgbClr val="514843"/>
              </a:solidFill>
              <a:latin typeface="Euphemia"/>
            </a:endParaRPr>
          </a:p>
        </p:txBody>
      </p:sp>
    </p:spTree>
    <p:extLst>
      <p:ext uri="{BB962C8B-B14F-4D97-AF65-F5344CB8AC3E}">
        <p14:creationId xmlns:p14="http://schemas.microsoft.com/office/powerpoint/2010/main" val="3501053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 l’école maternelle, les écarts d’âge entre les enfants donc de développement et de maturité ont une grande importance et influent sur le rythme</a:t>
            </a:r>
            <a:r>
              <a:rPr lang="fr-FR" baseline="0" dirty="0" smtClean="0"/>
              <a:t> des acquisitions.</a:t>
            </a:r>
          </a:p>
          <a:p>
            <a:r>
              <a:rPr lang="fr-FR" baseline="0" dirty="0" smtClean="0"/>
              <a:t>Les différences interindividuelles doivent être prises en compte pour que chacun progresse au mieux et se développe harmonieusement</a:t>
            </a:r>
          </a:p>
          <a:p>
            <a:endParaRPr lang="fr-FR" baseline="0" dirty="0" smtClean="0"/>
          </a:p>
          <a:p>
            <a:r>
              <a:rPr lang="fr-FR" baseline="0" dirty="0" smtClean="0"/>
              <a:t>Ce qui est écrit en gras fait référence aux textes suivants: loi 2013 + Décret et arrêté</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6A2F5ED2-C894-4D99-9D0B-EE3C5576FB6D}" type="slidenum">
              <a:rPr lang="fr-FR" smtClean="0"/>
              <a:t>9</a:t>
            </a:fld>
            <a:endParaRPr lang="fr-FR" dirty="0"/>
          </a:p>
        </p:txBody>
      </p:sp>
    </p:spTree>
    <p:extLst>
      <p:ext uri="{BB962C8B-B14F-4D97-AF65-F5344CB8AC3E}">
        <p14:creationId xmlns:p14="http://schemas.microsoft.com/office/powerpoint/2010/main" val="1388534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Attention aux dérives des cahiers de progrès qui sont</a:t>
            </a:r>
            <a:r>
              <a:rPr lang="fr-FR" baseline="0" dirty="0" smtClean="0"/>
              <a:t> souvent devenus des livrets d’évaluation :la marche peut être bien trop haute pour l’enfant d’où des postures d’échecs qui s’inscrivent assez précocement au vue du chemin, perçu comme trop long à parcourir</a:t>
            </a:r>
            <a:r>
              <a:rPr lang="fr-FR" baseline="0" dirty="0" smtClean="0"/>
              <a:t>.</a:t>
            </a:r>
          </a:p>
          <a:p>
            <a:endParaRPr lang="fr-FR" baseline="0" dirty="0" smtClean="0"/>
          </a:p>
          <a:p>
            <a:r>
              <a:rPr lang="fr-FR" baseline="0" dirty="0" smtClean="0"/>
              <a:t>Interprétation : c’est aux enseignants de le faire, pas aux parents.</a:t>
            </a:r>
            <a:endParaRPr lang="fr-FR" dirty="0"/>
          </a:p>
        </p:txBody>
      </p:sp>
      <p:sp>
        <p:nvSpPr>
          <p:cNvPr id="4" name="Espace réservé du numéro de diapositive 3"/>
          <p:cNvSpPr>
            <a:spLocks noGrp="1"/>
          </p:cNvSpPr>
          <p:nvPr>
            <p:ph type="sldNum" sz="quarter" idx="10"/>
          </p:nvPr>
        </p:nvSpPr>
        <p:spPr/>
        <p:txBody>
          <a:bodyPr/>
          <a:lstStyle/>
          <a:p>
            <a:fld id="{C2DD1E0B-7180-4044-98BC-113D95D04F12}" type="slidenum">
              <a:rPr lang="fr-FR" smtClean="0">
                <a:solidFill>
                  <a:srgbClr val="514843"/>
                </a:solidFill>
                <a:latin typeface="Euphemia"/>
              </a:rPr>
              <a:pPr/>
              <a:t>11</a:t>
            </a:fld>
            <a:endParaRPr lang="fr-FR" dirty="0">
              <a:solidFill>
                <a:srgbClr val="514843"/>
              </a:solidFill>
              <a:latin typeface="Euphemia"/>
            </a:endParaRPr>
          </a:p>
        </p:txBody>
      </p:sp>
    </p:spTree>
    <p:extLst>
      <p:ext uri="{BB962C8B-B14F-4D97-AF65-F5344CB8AC3E}">
        <p14:creationId xmlns:p14="http://schemas.microsoft.com/office/powerpoint/2010/main" val="1487807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36"/>
            <a:ext cx="103632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D76BD1F-FFA1-429B-8112-8327F9B1345B}" type="datetime1">
              <a:rPr lang="fr-FR" smtClean="0">
                <a:solidFill>
                  <a:srgbClr val="514843">
                    <a:lumMod val="60000"/>
                    <a:lumOff val="40000"/>
                  </a:srgbClr>
                </a:solidFill>
              </a:rPr>
              <a:t>03/04/2018</a:t>
            </a:fld>
            <a:endParaRPr lang="fr-FR">
              <a:solidFill>
                <a:srgbClr val="514843">
                  <a:lumMod val="60000"/>
                  <a:lumOff val="40000"/>
                </a:srgbClr>
              </a:solidFill>
            </a:endParaRPr>
          </a:p>
        </p:txBody>
      </p:sp>
      <p:sp>
        <p:nvSpPr>
          <p:cNvPr id="5" name="Espace réservé du pied de page 4"/>
          <p:cNvSpPr>
            <a:spLocks noGrp="1"/>
          </p:cNvSpPr>
          <p:nvPr>
            <p:ph type="ftr" sz="quarter" idx="11"/>
          </p:nvPr>
        </p:nvSpPr>
        <p:spPr/>
        <p:txBody>
          <a:bodyPr/>
          <a:lstStyle/>
          <a:p>
            <a:endParaRPr lang="fr-FR">
              <a:solidFill>
                <a:srgbClr val="514843">
                  <a:lumMod val="60000"/>
                  <a:lumOff val="40000"/>
                </a:srgbClr>
              </a:solidFill>
            </a:endParaRPr>
          </a:p>
        </p:txBody>
      </p:sp>
      <p:sp>
        <p:nvSpPr>
          <p:cNvPr id="6" name="Espace réservé du numéro de diapositive 5"/>
          <p:cNvSpPr>
            <a:spLocks noGrp="1"/>
          </p:cNvSpPr>
          <p:nvPr>
            <p:ph type="sldNum" sz="quarter" idx="12"/>
          </p:nvPr>
        </p:nvSpPr>
        <p:spPr/>
        <p:txBody>
          <a:bodyPr/>
          <a:lstStyle/>
          <a:p>
            <a:fld id="{0FF54DE5-C571-48E8-A5BC-B369434E2F44}" type="slidenum">
              <a:rPr lang="fr-FR" smtClean="0">
                <a:solidFill>
                  <a:srgbClr val="514843">
                    <a:lumMod val="60000"/>
                    <a:lumOff val="40000"/>
                  </a:srgbClr>
                </a:solidFill>
              </a:rPr>
              <a:pPr/>
              <a:t>‹N°›</a:t>
            </a:fld>
            <a:endParaRPr lang="fr-FR">
              <a:solidFill>
                <a:srgbClr val="514843">
                  <a:lumMod val="60000"/>
                  <a:lumOff val="40000"/>
                </a:srgbClr>
              </a:solidFill>
            </a:endParaRPr>
          </a:p>
        </p:txBody>
      </p:sp>
    </p:spTree>
    <p:extLst>
      <p:ext uri="{BB962C8B-B14F-4D97-AF65-F5344CB8AC3E}">
        <p14:creationId xmlns:p14="http://schemas.microsoft.com/office/powerpoint/2010/main" val="13863779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9F10E4D-872D-444D-9E78-1D25A796476F}" type="datetime1">
              <a:rPr lang="fr-FR" smtClean="0">
                <a:solidFill>
                  <a:srgbClr val="514843">
                    <a:lumMod val="60000"/>
                    <a:lumOff val="40000"/>
                  </a:srgbClr>
                </a:solidFill>
              </a:rPr>
              <a:t>03/04/2018</a:t>
            </a:fld>
            <a:endParaRPr lang="fr-FR">
              <a:solidFill>
                <a:srgbClr val="514843">
                  <a:lumMod val="60000"/>
                  <a:lumOff val="40000"/>
                </a:srgbClr>
              </a:solidFill>
            </a:endParaRPr>
          </a:p>
        </p:txBody>
      </p:sp>
      <p:sp>
        <p:nvSpPr>
          <p:cNvPr id="5" name="Espace réservé du pied de page 4"/>
          <p:cNvSpPr>
            <a:spLocks noGrp="1"/>
          </p:cNvSpPr>
          <p:nvPr>
            <p:ph type="ftr" sz="quarter" idx="11"/>
          </p:nvPr>
        </p:nvSpPr>
        <p:spPr/>
        <p:txBody>
          <a:bodyPr/>
          <a:lstStyle/>
          <a:p>
            <a:endParaRPr lang="fr-FR">
              <a:solidFill>
                <a:srgbClr val="514843">
                  <a:lumMod val="60000"/>
                  <a:lumOff val="40000"/>
                </a:srgbClr>
              </a:solidFill>
            </a:endParaRPr>
          </a:p>
        </p:txBody>
      </p:sp>
      <p:sp>
        <p:nvSpPr>
          <p:cNvPr id="6" name="Espace réservé du numéro de diapositive 5"/>
          <p:cNvSpPr>
            <a:spLocks noGrp="1"/>
          </p:cNvSpPr>
          <p:nvPr>
            <p:ph type="sldNum" sz="quarter" idx="12"/>
          </p:nvPr>
        </p:nvSpPr>
        <p:spPr/>
        <p:txBody>
          <a:bodyPr/>
          <a:lstStyle/>
          <a:p>
            <a:fld id="{0FF54DE5-C571-48E8-A5BC-B369434E2F44}" type="slidenum">
              <a:rPr lang="fr-FR" smtClean="0">
                <a:solidFill>
                  <a:srgbClr val="514843">
                    <a:lumMod val="60000"/>
                    <a:lumOff val="40000"/>
                  </a:srgbClr>
                </a:solidFill>
              </a:rPr>
              <a:pPr/>
              <a:t>‹N°›</a:t>
            </a:fld>
            <a:endParaRPr lang="fr-FR">
              <a:solidFill>
                <a:srgbClr val="514843">
                  <a:lumMod val="60000"/>
                  <a:lumOff val="40000"/>
                </a:srgbClr>
              </a:solidFill>
            </a:endParaRPr>
          </a:p>
        </p:txBody>
      </p:sp>
    </p:spTree>
    <p:extLst>
      <p:ext uri="{BB962C8B-B14F-4D97-AF65-F5344CB8AC3E}">
        <p14:creationId xmlns:p14="http://schemas.microsoft.com/office/powerpoint/2010/main" val="23241448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11785600" y="274649"/>
            <a:ext cx="36576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12800" y="274649"/>
            <a:ext cx="107696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E54D0F4-6320-4D8A-A28B-9D2CB635E5A1}" type="datetime1">
              <a:rPr lang="fr-FR" smtClean="0">
                <a:solidFill>
                  <a:srgbClr val="514843">
                    <a:lumMod val="60000"/>
                    <a:lumOff val="40000"/>
                  </a:srgbClr>
                </a:solidFill>
              </a:rPr>
              <a:t>03/04/2018</a:t>
            </a:fld>
            <a:endParaRPr lang="fr-FR">
              <a:solidFill>
                <a:srgbClr val="514843">
                  <a:lumMod val="60000"/>
                  <a:lumOff val="40000"/>
                </a:srgbClr>
              </a:solidFill>
            </a:endParaRPr>
          </a:p>
        </p:txBody>
      </p:sp>
      <p:sp>
        <p:nvSpPr>
          <p:cNvPr id="5" name="Espace réservé du pied de page 4"/>
          <p:cNvSpPr>
            <a:spLocks noGrp="1"/>
          </p:cNvSpPr>
          <p:nvPr>
            <p:ph type="ftr" sz="quarter" idx="11"/>
          </p:nvPr>
        </p:nvSpPr>
        <p:spPr/>
        <p:txBody>
          <a:bodyPr/>
          <a:lstStyle/>
          <a:p>
            <a:endParaRPr lang="fr-FR">
              <a:solidFill>
                <a:srgbClr val="514843">
                  <a:lumMod val="60000"/>
                  <a:lumOff val="40000"/>
                </a:srgbClr>
              </a:solidFill>
            </a:endParaRPr>
          </a:p>
        </p:txBody>
      </p:sp>
      <p:sp>
        <p:nvSpPr>
          <p:cNvPr id="6" name="Espace réservé du numéro de diapositive 5"/>
          <p:cNvSpPr>
            <a:spLocks noGrp="1"/>
          </p:cNvSpPr>
          <p:nvPr>
            <p:ph type="sldNum" sz="quarter" idx="12"/>
          </p:nvPr>
        </p:nvSpPr>
        <p:spPr/>
        <p:txBody>
          <a:bodyPr/>
          <a:lstStyle/>
          <a:p>
            <a:fld id="{0FF54DE5-C571-48E8-A5BC-B369434E2F44}" type="slidenum">
              <a:rPr lang="fr-FR" smtClean="0">
                <a:solidFill>
                  <a:srgbClr val="514843">
                    <a:lumMod val="60000"/>
                    <a:lumOff val="40000"/>
                  </a:srgbClr>
                </a:solidFill>
              </a:rPr>
              <a:pPr/>
              <a:t>‹N°›</a:t>
            </a:fld>
            <a:endParaRPr lang="fr-FR">
              <a:solidFill>
                <a:srgbClr val="514843">
                  <a:lumMod val="60000"/>
                  <a:lumOff val="40000"/>
                </a:srgbClr>
              </a:solidFill>
            </a:endParaRPr>
          </a:p>
        </p:txBody>
      </p:sp>
    </p:spTree>
    <p:extLst>
      <p:ext uri="{BB962C8B-B14F-4D97-AF65-F5344CB8AC3E}">
        <p14:creationId xmlns:p14="http://schemas.microsoft.com/office/powerpoint/2010/main" val="21932006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Diapositive de titre avec imag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fr-FR" smtClean="0"/>
              <a:t>Modifiez le style du titre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a:p>
        </p:txBody>
      </p:sp>
      <p:sp>
        <p:nvSpPr>
          <p:cNvPr id="11" name="Picture Placeholder 10"/>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fr-FR" smtClean="0"/>
              <a:t>Cliquez sur l'icône pour ajouter une image</a:t>
            </a:r>
            <a:endParaRPr/>
          </a:p>
        </p:txBody>
      </p:sp>
    </p:spTree>
    <p:extLst>
      <p:ext uri="{BB962C8B-B14F-4D97-AF65-F5344CB8AC3E}">
        <p14:creationId xmlns:p14="http://schemas.microsoft.com/office/powerpoint/2010/main" val="2925544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DCA76D3-0681-46CF-9756-60E2CA448D40}" type="datetime1">
              <a:rPr lang="fr-FR" smtClean="0">
                <a:solidFill>
                  <a:srgbClr val="514843">
                    <a:lumMod val="60000"/>
                    <a:lumOff val="40000"/>
                  </a:srgbClr>
                </a:solidFill>
              </a:rPr>
              <a:t>03/04/2018</a:t>
            </a:fld>
            <a:endParaRPr lang="fr-FR">
              <a:solidFill>
                <a:srgbClr val="514843">
                  <a:lumMod val="60000"/>
                  <a:lumOff val="40000"/>
                </a:srgbClr>
              </a:solidFill>
            </a:endParaRPr>
          </a:p>
        </p:txBody>
      </p:sp>
      <p:sp>
        <p:nvSpPr>
          <p:cNvPr id="5" name="Espace réservé du pied de page 4"/>
          <p:cNvSpPr>
            <a:spLocks noGrp="1"/>
          </p:cNvSpPr>
          <p:nvPr>
            <p:ph type="ftr" sz="quarter" idx="11"/>
          </p:nvPr>
        </p:nvSpPr>
        <p:spPr/>
        <p:txBody>
          <a:bodyPr/>
          <a:lstStyle/>
          <a:p>
            <a:endParaRPr lang="fr-FR">
              <a:solidFill>
                <a:srgbClr val="514843">
                  <a:lumMod val="60000"/>
                  <a:lumOff val="40000"/>
                </a:srgbClr>
              </a:solidFill>
            </a:endParaRPr>
          </a:p>
        </p:txBody>
      </p:sp>
      <p:sp>
        <p:nvSpPr>
          <p:cNvPr id="6" name="Espace réservé du numéro de diapositive 5"/>
          <p:cNvSpPr>
            <a:spLocks noGrp="1"/>
          </p:cNvSpPr>
          <p:nvPr>
            <p:ph type="sldNum" sz="quarter" idx="12"/>
          </p:nvPr>
        </p:nvSpPr>
        <p:spPr/>
        <p:txBody>
          <a:bodyPr/>
          <a:lstStyle/>
          <a:p>
            <a:fld id="{0FF54DE5-C571-48E8-A5BC-B369434E2F44}" type="slidenum">
              <a:rPr lang="fr-FR" smtClean="0">
                <a:solidFill>
                  <a:srgbClr val="514843">
                    <a:lumMod val="60000"/>
                    <a:lumOff val="40000"/>
                  </a:srgbClr>
                </a:solidFill>
              </a:rPr>
              <a:pPr/>
              <a:t>‹N°›</a:t>
            </a:fld>
            <a:endParaRPr lang="fr-FR">
              <a:solidFill>
                <a:srgbClr val="514843">
                  <a:lumMod val="60000"/>
                  <a:lumOff val="40000"/>
                </a:srgbClr>
              </a:solidFill>
            </a:endParaRPr>
          </a:p>
        </p:txBody>
      </p:sp>
    </p:spTree>
    <p:extLst>
      <p:ext uri="{BB962C8B-B14F-4D97-AF65-F5344CB8AC3E}">
        <p14:creationId xmlns:p14="http://schemas.microsoft.com/office/powerpoint/2010/main" val="16838408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11"/>
            <a:ext cx="103632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4488782-B763-4202-BFA5-191C025F5E2C}" type="datetime1">
              <a:rPr lang="fr-FR" smtClean="0">
                <a:solidFill>
                  <a:srgbClr val="514843">
                    <a:lumMod val="60000"/>
                    <a:lumOff val="40000"/>
                  </a:srgbClr>
                </a:solidFill>
              </a:rPr>
              <a:t>03/04/2018</a:t>
            </a:fld>
            <a:endParaRPr lang="fr-FR">
              <a:solidFill>
                <a:srgbClr val="514843">
                  <a:lumMod val="60000"/>
                  <a:lumOff val="40000"/>
                </a:srgbClr>
              </a:solidFill>
            </a:endParaRPr>
          </a:p>
        </p:txBody>
      </p:sp>
      <p:sp>
        <p:nvSpPr>
          <p:cNvPr id="5" name="Espace réservé du pied de page 4"/>
          <p:cNvSpPr>
            <a:spLocks noGrp="1"/>
          </p:cNvSpPr>
          <p:nvPr>
            <p:ph type="ftr" sz="quarter" idx="11"/>
          </p:nvPr>
        </p:nvSpPr>
        <p:spPr/>
        <p:txBody>
          <a:bodyPr/>
          <a:lstStyle/>
          <a:p>
            <a:endParaRPr lang="fr-FR">
              <a:solidFill>
                <a:srgbClr val="514843">
                  <a:lumMod val="60000"/>
                  <a:lumOff val="40000"/>
                </a:srgbClr>
              </a:solidFill>
            </a:endParaRPr>
          </a:p>
        </p:txBody>
      </p:sp>
      <p:sp>
        <p:nvSpPr>
          <p:cNvPr id="6" name="Espace réservé du numéro de diapositive 5"/>
          <p:cNvSpPr>
            <a:spLocks noGrp="1"/>
          </p:cNvSpPr>
          <p:nvPr>
            <p:ph type="sldNum" sz="quarter" idx="12"/>
          </p:nvPr>
        </p:nvSpPr>
        <p:spPr/>
        <p:txBody>
          <a:bodyPr/>
          <a:lstStyle/>
          <a:p>
            <a:fld id="{0FF54DE5-C571-48E8-A5BC-B369434E2F44}" type="slidenum">
              <a:rPr lang="fr-FR" smtClean="0">
                <a:solidFill>
                  <a:srgbClr val="514843">
                    <a:lumMod val="60000"/>
                    <a:lumOff val="40000"/>
                  </a:srgbClr>
                </a:solidFill>
              </a:rPr>
              <a:pPr/>
              <a:t>‹N°›</a:t>
            </a:fld>
            <a:endParaRPr lang="fr-FR">
              <a:solidFill>
                <a:srgbClr val="514843">
                  <a:lumMod val="60000"/>
                  <a:lumOff val="40000"/>
                </a:srgbClr>
              </a:solidFill>
            </a:endParaRPr>
          </a:p>
        </p:txBody>
      </p:sp>
    </p:spTree>
    <p:extLst>
      <p:ext uri="{BB962C8B-B14F-4D97-AF65-F5344CB8AC3E}">
        <p14:creationId xmlns:p14="http://schemas.microsoft.com/office/powerpoint/2010/main" val="41653461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2FF1258-45E7-46B1-8EED-BA2CC1A43181}" type="datetime1">
              <a:rPr lang="fr-FR" smtClean="0">
                <a:solidFill>
                  <a:srgbClr val="514843">
                    <a:lumMod val="60000"/>
                    <a:lumOff val="40000"/>
                  </a:srgbClr>
                </a:solidFill>
              </a:rPr>
              <a:t>03/04/2018</a:t>
            </a:fld>
            <a:endParaRPr lang="fr-FR">
              <a:solidFill>
                <a:srgbClr val="514843">
                  <a:lumMod val="60000"/>
                  <a:lumOff val="40000"/>
                </a:srgbClr>
              </a:solidFill>
            </a:endParaRPr>
          </a:p>
        </p:txBody>
      </p:sp>
      <p:sp>
        <p:nvSpPr>
          <p:cNvPr id="6" name="Espace réservé du pied de page 5"/>
          <p:cNvSpPr>
            <a:spLocks noGrp="1"/>
          </p:cNvSpPr>
          <p:nvPr>
            <p:ph type="ftr" sz="quarter" idx="11"/>
          </p:nvPr>
        </p:nvSpPr>
        <p:spPr/>
        <p:txBody>
          <a:bodyPr/>
          <a:lstStyle/>
          <a:p>
            <a:endParaRPr lang="fr-FR">
              <a:solidFill>
                <a:srgbClr val="514843">
                  <a:lumMod val="60000"/>
                  <a:lumOff val="40000"/>
                </a:srgbClr>
              </a:solidFill>
            </a:endParaRPr>
          </a:p>
        </p:txBody>
      </p:sp>
      <p:sp>
        <p:nvSpPr>
          <p:cNvPr id="7" name="Espace réservé du numéro de diapositive 6"/>
          <p:cNvSpPr>
            <a:spLocks noGrp="1"/>
          </p:cNvSpPr>
          <p:nvPr>
            <p:ph type="sldNum" sz="quarter" idx="12"/>
          </p:nvPr>
        </p:nvSpPr>
        <p:spPr/>
        <p:txBody>
          <a:bodyPr/>
          <a:lstStyle/>
          <a:p>
            <a:fld id="{0FF54DE5-C571-48E8-A5BC-B369434E2F44}" type="slidenum">
              <a:rPr lang="fr-FR" smtClean="0">
                <a:solidFill>
                  <a:srgbClr val="514843">
                    <a:lumMod val="60000"/>
                    <a:lumOff val="40000"/>
                  </a:srgbClr>
                </a:solidFill>
              </a:rPr>
              <a:pPr/>
              <a:t>‹N°›</a:t>
            </a:fld>
            <a:endParaRPr lang="fr-FR">
              <a:solidFill>
                <a:srgbClr val="514843">
                  <a:lumMod val="60000"/>
                  <a:lumOff val="40000"/>
                </a:srgbClr>
              </a:solidFill>
            </a:endParaRPr>
          </a:p>
        </p:txBody>
      </p:sp>
    </p:spTree>
    <p:extLst>
      <p:ext uri="{BB962C8B-B14F-4D97-AF65-F5344CB8AC3E}">
        <p14:creationId xmlns:p14="http://schemas.microsoft.com/office/powerpoint/2010/main" val="26434592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93374"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93374"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C1F15F7-F26F-4D64-8AC9-FFD4BCE14C24}" type="datetime1">
              <a:rPr lang="fr-FR" smtClean="0">
                <a:solidFill>
                  <a:srgbClr val="514843">
                    <a:lumMod val="60000"/>
                    <a:lumOff val="40000"/>
                  </a:srgbClr>
                </a:solidFill>
              </a:rPr>
              <a:t>03/04/2018</a:t>
            </a:fld>
            <a:endParaRPr lang="fr-FR">
              <a:solidFill>
                <a:srgbClr val="514843">
                  <a:lumMod val="60000"/>
                  <a:lumOff val="40000"/>
                </a:srgbClr>
              </a:solidFill>
            </a:endParaRPr>
          </a:p>
        </p:txBody>
      </p:sp>
      <p:sp>
        <p:nvSpPr>
          <p:cNvPr id="8" name="Espace réservé du pied de page 7"/>
          <p:cNvSpPr>
            <a:spLocks noGrp="1"/>
          </p:cNvSpPr>
          <p:nvPr>
            <p:ph type="ftr" sz="quarter" idx="11"/>
          </p:nvPr>
        </p:nvSpPr>
        <p:spPr/>
        <p:txBody>
          <a:bodyPr/>
          <a:lstStyle/>
          <a:p>
            <a:endParaRPr lang="fr-FR">
              <a:solidFill>
                <a:srgbClr val="514843">
                  <a:lumMod val="60000"/>
                  <a:lumOff val="40000"/>
                </a:srgbClr>
              </a:solidFill>
            </a:endParaRPr>
          </a:p>
        </p:txBody>
      </p:sp>
      <p:sp>
        <p:nvSpPr>
          <p:cNvPr id="9" name="Espace réservé du numéro de diapositive 8"/>
          <p:cNvSpPr>
            <a:spLocks noGrp="1"/>
          </p:cNvSpPr>
          <p:nvPr>
            <p:ph type="sldNum" sz="quarter" idx="12"/>
          </p:nvPr>
        </p:nvSpPr>
        <p:spPr/>
        <p:txBody>
          <a:bodyPr/>
          <a:lstStyle/>
          <a:p>
            <a:fld id="{0FF54DE5-C571-48E8-A5BC-B369434E2F44}" type="slidenum">
              <a:rPr lang="fr-FR" smtClean="0">
                <a:solidFill>
                  <a:srgbClr val="514843">
                    <a:lumMod val="60000"/>
                    <a:lumOff val="40000"/>
                  </a:srgbClr>
                </a:solidFill>
              </a:rPr>
              <a:pPr/>
              <a:t>‹N°›</a:t>
            </a:fld>
            <a:endParaRPr lang="fr-FR">
              <a:solidFill>
                <a:srgbClr val="514843">
                  <a:lumMod val="60000"/>
                  <a:lumOff val="40000"/>
                </a:srgbClr>
              </a:solidFill>
            </a:endParaRPr>
          </a:p>
        </p:txBody>
      </p:sp>
    </p:spTree>
    <p:extLst>
      <p:ext uri="{BB962C8B-B14F-4D97-AF65-F5344CB8AC3E}">
        <p14:creationId xmlns:p14="http://schemas.microsoft.com/office/powerpoint/2010/main" val="26027503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486DDB08-BDC4-4A42-8085-91CC6492D5CD}" type="datetime1">
              <a:rPr lang="fr-FR" smtClean="0">
                <a:solidFill>
                  <a:srgbClr val="514843">
                    <a:lumMod val="60000"/>
                    <a:lumOff val="40000"/>
                  </a:srgbClr>
                </a:solidFill>
              </a:rPr>
              <a:t>03/04/2018</a:t>
            </a:fld>
            <a:endParaRPr lang="fr-FR">
              <a:solidFill>
                <a:srgbClr val="514843">
                  <a:lumMod val="60000"/>
                  <a:lumOff val="40000"/>
                </a:srgbClr>
              </a:solidFill>
            </a:endParaRPr>
          </a:p>
        </p:txBody>
      </p:sp>
      <p:sp>
        <p:nvSpPr>
          <p:cNvPr id="4" name="Espace réservé du pied de page 3"/>
          <p:cNvSpPr>
            <a:spLocks noGrp="1"/>
          </p:cNvSpPr>
          <p:nvPr>
            <p:ph type="ftr" sz="quarter" idx="11"/>
          </p:nvPr>
        </p:nvSpPr>
        <p:spPr/>
        <p:txBody>
          <a:bodyPr/>
          <a:lstStyle/>
          <a:p>
            <a:endParaRPr lang="fr-FR">
              <a:solidFill>
                <a:srgbClr val="514843">
                  <a:lumMod val="60000"/>
                  <a:lumOff val="40000"/>
                </a:srgbClr>
              </a:solidFill>
            </a:endParaRPr>
          </a:p>
        </p:txBody>
      </p:sp>
      <p:sp>
        <p:nvSpPr>
          <p:cNvPr id="5" name="Espace réservé du numéro de diapositive 4"/>
          <p:cNvSpPr>
            <a:spLocks noGrp="1"/>
          </p:cNvSpPr>
          <p:nvPr>
            <p:ph type="sldNum" sz="quarter" idx="12"/>
          </p:nvPr>
        </p:nvSpPr>
        <p:spPr/>
        <p:txBody>
          <a:bodyPr/>
          <a:lstStyle/>
          <a:p>
            <a:fld id="{0FF54DE5-C571-48E8-A5BC-B369434E2F44}" type="slidenum">
              <a:rPr lang="fr-FR" smtClean="0">
                <a:solidFill>
                  <a:srgbClr val="514843">
                    <a:lumMod val="60000"/>
                    <a:lumOff val="40000"/>
                  </a:srgbClr>
                </a:solidFill>
              </a:rPr>
              <a:pPr/>
              <a:t>‹N°›</a:t>
            </a:fld>
            <a:endParaRPr lang="fr-FR">
              <a:solidFill>
                <a:srgbClr val="514843">
                  <a:lumMod val="60000"/>
                  <a:lumOff val="40000"/>
                </a:srgbClr>
              </a:solidFill>
            </a:endParaRPr>
          </a:p>
        </p:txBody>
      </p:sp>
    </p:spTree>
    <p:extLst>
      <p:ext uri="{BB962C8B-B14F-4D97-AF65-F5344CB8AC3E}">
        <p14:creationId xmlns:p14="http://schemas.microsoft.com/office/powerpoint/2010/main" val="36793672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5CE4250-59B5-4360-B1D4-8C00911E15C7}" type="datetime1">
              <a:rPr lang="fr-FR" smtClean="0">
                <a:solidFill>
                  <a:srgbClr val="514843">
                    <a:lumMod val="60000"/>
                    <a:lumOff val="40000"/>
                  </a:srgbClr>
                </a:solidFill>
              </a:rPr>
              <a:t>03/04/2018</a:t>
            </a:fld>
            <a:endParaRPr lang="fr-FR">
              <a:solidFill>
                <a:srgbClr val="514843">
                  <a:lumMod val="60000"/>
                  <a:lumOff val="40000"/>
                </a:srgbClr>
              </a:solidFill>
            </a:endParaRPr>
          </a:p>
        </p:txBody>
      </p:sp>
      <p:sp>
        <p:nvSpPr>
          <p:cNvPr id="3" name="Espace réservé du pied de page 2"/>
          <p:cNvSpPr>
            <a:spLocks noGrp="1"/>
          </p:cNvSpPr>
          <p:nvPr>
            <p:ph type="ftr" sz="quarter" idx="11"/>
          </p:nvPr>
        </p:nvSpPr>
        <p:spPr/>
        <p:txBody>
          <a:bodyPr/>
          <a:lstStyle/>
          <a:p>
            <a:endParaRPr lang="fr-FR">
              <a:solidFill>
                <a:srgbClr val="514843">
                  <a:lumMod val="60000"/>
                  <a:lumOff val="40000"/>
                </a:srgbClr>
              </a:solidFill>
            </a:endParaRPr>
          </a:p>
        </p:txBody>
      </p:sp>
      <p:sp>
        <p:nvSpPr>
          <p:cNvPr id="4" name="Espace réservé du numéro de diapositive 3"/>
          <p:cNvSpPr>
            <a:spLocks noGrp="1"/>
          </p:cNvSpPr>
          <p:nvPr>
            <p:ph type="sldNum" sz="quarter" idx="12"/>
          </p:nvPr>
        </p:nvSpPr>
        <p:spPr/>
        <p:txBody>
          <a:bodyPr/>
          <a:lstStyle/>
          <a:p>
            <a:fld id="{0FF54DE5-C571-48E8-A5BC-B369434E2F44}" type="slidenum">
              <a:rPr lang="fr-FR" smtClean="0">
                <a:solidFill>
                  <a:srgbClr val="514843">
                    <a:lumMod val="60000"/>
                    <a:lumOff val="40000"/>
                  </a:srgbClr>
                </a:solidFill>
              </a:rPr>
              <a:pPr/>
              <a:t>‹N°›</a:t>
            </a:fld>
            <a:endParaRPr lang="fr-FR">
              <a:solidFill>
                <a:srgbClr val="514843">
                  <a:lumMod val="60000"/>
                  <a:lumOff val="40000"/>
                </a:srgbClr>
              </a:solidFill>
            </a:endParaRPr>
          </a:p>
        </p:txBody>
      </p:sp>
    </p:spTree>
    <p:extLst>
      <p:ext uri="{BB962C8B-B14F-4D97-AF65-F5344CB8AC3E}">
        <p14:creationId xmlns:p14="http://schemas.microsoft.com/office/powerpoint/2010/main" val="22712510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3" y="273050"/>
            <a:ext cx="4011084"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4766733" y="27306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2AC19E6-01DD-43AB-B3CE-E7D147D0B5C8}" type="datetime1">
              <a:rPr lang="fr-FR" smtClean="0">
                <a:solidFill>
                  <a:srgbClr val="514843">
                    <a:lumMod val="60000"/>
                    <a:lumOff val="40000"/>
                  </a:srgbClr>
                </a:solidFill>
              </a:rPr>
              <a:t>03/04/2018</a:t>
            </a:fld>
            <a:endParaRPr lang="fr-FR">
              <a:solidFill>
                <a:srgbClr val="514843">
                  <a:lumMod val="60000"/>
                  <a:lumOff val="40000"/>
                </a:srgbClr>
              </a:solidFill>
            </a:endParaRPr>
          </a:p>
        </p:txBody>
      </p:sp>
      <p:sp>
        <p:nvSpPr>
          <p:cNvPr id="6" name="Espace réservé du pied de page 5"/>
          <p:cNvSpPr>
            <a:spLocks noGrp="1"/>
          </p:cNvSpPr>
          <p:nvPr>
            <p:ph type="ftr" sz="quarter" idx="11"/>
          </p:nvPr>
        </p:nvSpPr>
        <p:spPr/>
        <p:txBody>
          <a:bodyPr/>
          <a:lstStyle/>
          <a:p>
            <a:endParaRPr lang="fr-FR">
              <a:solidFill>
                <a:srgbClr val="514843">
                  <a:lumMod val="60000"/>
                  <a:lumOff val="40000"/>
                </a:srgbClr>
              </a:solidFill>
            </a:endParaRPr>
          </a:p>
        </p:txBody>
      </p:sp>
      <p:sp>
        <p:nvSpPr>
          <p:cNvPr id="7" name="Espace réservé du numéro de diapositive 6"/>
          <p:cNvSpPr>
            <a:spLocks noGrp="1"/>
          </p:cNvSpPr>
          <p:nvPr>
            <p:ph type="sldNum" sz="quarter" idx="12"/>
          </p:nvPr>
        </p:nvSpPr>
        <p:spPr/>
        <p:txBody>
          <a:bodyPr/>
          <a:lstStyle/>
          <a:p>
            <a:fld id="{0FF54DE5-C571-48E8-A5BC-B369434E2F44}" type="slidenum">
              <a:rPr lang="fr-FR" smtClean="0">
                <a:solidFill>
                  <a:srgbClr val="514843">
                    <a:lumMod val="60000"/>
                    <a:lumOff val="40000"/>
                  </a:srgbClr>
                </a:solidFill>
              </a:rPr>
              <a:pPr/>
              <a:t>‹N°›</a:t>
            </a:fld>
            <a:endParaRPr lang="fr-FR">
              <a:solidFill>
                <a:srgbClr val="514843">
                  <a:lumMod val="60000"/>
                  <a:lumOff val="40000"/>
                </a:srgbClr>
              </a:solidFill>
            </a:endParaRPr>
          </a:p>
        </p:txBody>
      </p:sp>
    </p:spTree>
    <p:extLst>
      <p:ext uri="{BB962C8B-B14F-4D97-AF65-F5344CB8AC3E}">
        <p14:creationId xmlns:p14="http://schemas.microsoft.com/office/powerpoint/2010/main" val="3404668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B05F379-5D0F-42A4-BF73-786720CA5D40}" type="datetime1">
              <a:rPr lang="fr-FR" smtClean="0">
                <a:solidFill>
                  <a:srgbClr val="514843">
                    <a:lumMod val="60000"/>
                    <a:lumOff val="40000"/>
                  </a:srgbClr>
                </a:solidFill>
              </a:rPr>
              <a:t>03/04/2018</a:t>
            </a:fld>
            <a:endParaRPr lang="fr-FR">
              <a:solidFill>
                <a:srgbClr val="514843">
                  <a:lumMod val="60000"/>
                  <a:lumOff val="40000"/>
                </a:srgbClr>
              </a:solidFill>
            </a:endParaRPr>
          </a:p>
        </p:txBody>
      </p:sp>
      <p:sp>
        <p:nvSpPr>
          <p:cNvPr id="6" name="Espace réservé du pied de page 5"/>
          <p:cNvSpPr>
            <a:spLocks noGrp="1"/>
          </p:cNvSpPr>
          <p:nvPr>
            <p:ph type="ftr" sz="quarter" idx="11"/>
          </p:nvPr>
        </p:nvSpPr>
        <p:spPr/>
        <p:txBody>
          <a:bodyPr/>
          <a:lstStyle/>
          <a:p>
            <a:endParaRPr lang="fr-FR">
              <a:solidFill>
                <a:srgbClr val="514843">
                  <a:lumMod val="60000"/>
                  <a:lumOff val="40000"/>
                </a:srgbClr>
              </a:solidFill>
            </a:endParaRPr>
          </a:p>
        </p:txBody>
      </p:sp>
      <p:sp>
        <p:nvSpPr>
          <p:cNvPr id="7" name="Espace réservé du numéro de diapositive 6"/>
          <p:cNvSpPr>
            <a:spLocks noGrp="1"/>
          </p:cNvSpPr>
          <p:nvPr>
            <p:ph type="sldNum" sz="quarter" idx="12"/>
          </p:nvPr>
        </p:nvSpPr>
        <p:spPr/>
        <p:txBody>
          <a:bodyPr/>
          <a:lstStyle/>
          <a:p>
            <a:fld id="{0FF54DE5-C571-48E8-A5BC-B369434E2F44}" type="slidenum">
              <a:rPr lang="fr-FR" smtClean="0">
                <a:solidFill>
                  <a:srgbClr val="514843">
                    <a:lumMod val="60000"/>
                    <a:lumOff val="40000"/>
                  </a:srgbClr>
                </a:solidFill>
              </a:rPr>
              <a:pPr/>
              <a:t>‹N°›</a:t>
            </a:fld>
            <a:endParaRPr lang="fr-FR">
              <a:solidFill>
                <a:srgbClr val="514843">
                  <a:lumMod val="60000"/>
                  <a:lumOff val="40000"/>
                </a:srgbClr>
              </a:solidFill>
            </a:endParaRPr>
          </a:p>
        </p:txBody>
      </p:sp>
    </p:spTree>
    <p:extLst>
      <p:ext uri="{BB962C8B-B14F-4D97-AF65-F5344CB8AC3E}">
        <p14:creationId xmlns:p14="http://schemas.microsoft.com/office/powerpoint/2010/main" val="22756349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609600" y="635636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A49738-5074-4269-A43A-6FBFA40797D5}" type="datetime1">
              <a:rPr lang="fr-FR" smtClean="0">
                <a:solidFill>
                  <a:srgbClr val="514843">
                    <a:lumMod val="60000"/>
                    <a:lumOff val="40000"/>
                  </a:srgbClr>
                </a:solidFill>
              </a:rPr>
              <a:t>03/04/2018</a:t>
            </a:fld>
            <a:endParaRPr lang="fr-FR">
              <a:solidFill>
                <a:srgbClr val="514843">
                  <a:lumMod val="60000"/>
                  <a:lumOff val="40000"/>
                </a:srgbClr>
              </a:solidFill>
            </a:endParaRPr>
          </a:p>
        </p:txBody>
      </p:sp>
      <p:sp>
        <p:nvSpPr>
          <p:cNvPr id="5" name="Espace réservé du pied de page 4"/>
          <p:cNvSpPr>
            <a:spLocks noGrp="1"/>
          </p:cNvSpPr>
          <p:nvPr>
            <p:ph type="ftr" sz="quarter" idx="3"/>
          </p:nvPr>
        </p:nvSpPr>
        <p:spPr>
          <a:xfrm>
            <a:off x="4165600" y="635636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srgbClr val="514843">
                  <a:lumMod val="60000"/>
                  <a:lumOff val="40000"/>
                </a:srgbClr>
              </a:solidFill>
            </a:endParaRPr>
          </a:p>
        </p:txBody>
      </p:sp>
      <p:sp>
        <p:nvSpPr>
          <p:cNvPr id="6" name="Espace réservé du numéro de diapositive 5"/>
          <p:cNvSpPr>
            <a:spLocks noGrp="1"/>
          </p:cNvSpPr>
          <p:nvPr>
            <p:ph type="sldNum" sz="quarter" idx="4"/>
          </p:nvPr>
        </p:nvSpPr>
        <p:spPr>
          <a:xfrm>
            <a:off x="8737600" y="635636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F54DE5-C571-48E8-A5BC-B369434E2F44}" type="slidenum">
              <a:rPr lang="fr-FR" smtClean="0">
                <a:solidFill>
                  <a:srgbClr val="514843">
                    <a:lumMod val="60000"/>
                    <a:lumOff val="40000"/>
                  </a:srgbClr>
                </a:solidFill>
              </a:rPr>
              <a:pPr/>
              <a:t>‹N°›</a:t>
            </a:fld>
            <a:endParaRPr lang="fr-FR">
              <a:solidFill>
                <a:srgbClr val="514843">
                  <a:lumMod val="60000"/>
                  <a:lumOff val="40000"/>
                </a:srgbClr>
              </a:solidFill>
            </a:endParaRPr>
          </a:p>
        </p:txBody>
      </p:sp>
    </p:spTree>
    <p:extLst>
      <p:ext uri="{BB962C8B-B14F-4D97-AF65-F5344CB8AC3E}">
        <p14:creationId xmlns:p14="http://schemas.microsoft.com/office/powerpoint/2010/main" val="1747128026"/>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hyperlink" Target="../Janvier%202016/D&#233;cret_n&#176;2015-1929_du_31_d&#233;cembre_2015_version_initiale.rt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Janvier%202016/Arr&#234;t&#233;_du_31_d&#233;cembre_2015_version_initiale(1).rt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eduscol.education.fr/pid33040/programme-ressources-et-evaluation.html"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Janvier%202016/Arr&#234;t&#233;_du_31_d&#233;cembre_2015_version_initiale(1).rt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Janvier%202016/D&#233;cret_n&#176;2015-1929_du_31_d&#233;cembre_2015_version_initiale.rt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242015" y="2305112"/>
            <a:ext cx="6905759" cy="2219691"/>
          </a:xfrm>
        </p:spPr>
        <p:txBody>
          <a:bodyPr anchor="ctr">
            <a:normAutofit/>
          </a:bodyPr>
          <a:lstStyle/>
          <a:p>
            <a:pPr algn="ctr"/>
            <a:r>
              <a:rPr lang="fr-FR" noProof="1" smtClean="0"/>
              <a:t>Evaluation positive </a:t>
            </a:r>
            <a:r>
              <a:rPr lang="fr-FR" noProof="1" smtClean="0"/>
              <a:t>au cycle 1</a:t>
            </a:r>
            <a:endParaRPr lang="fr-FR" noProof="1"/>
          </a:p>
        </p:txBody>
      </p:sp>
      <p:pic>
        <p:nvPicPr>
          <p:cNvPr id="5" name="Espace réservé pour une image  4"/>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5732" r="5732"/>
          <a:stretch>
            <a:fillRect/>
          </a:stretch>
        </p:blipFill>
        <p:spPr>
          <a:xfrm>
            <a:off x="7000113" y="1329684"/>
            <a:ext cx="4715637" cy="3808576"/>
          </a:xfrm>
        </p:spPr>
      </p:pic>
    </p:spTree>
    <p:extLst>
      <p:ext uri="{BB962C8B-B14F-4D97-AF65-F5344CB8AC3E}">
        <p14:creationId xmlns:p14="http://schemas.microsoft.com/office/powerpoint/2010/main" val="19795349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2082" y="651290"/>
            <a:ext cx="10868418" cy="3539430"/>
          </a:xfrm>
          <a:prstGeom prst="rect">
            <a:avLst/>
          </a:prstGeom>
        </p:spPr>
        <p:txBody>
          <a:bodyPr wrap="square">
            <a:spAutoFit/>
          </a:bodyPr>
          <a:lstStyle/>
          <a:p>
            <a:pPr marL="457200" indent="-457200">
              <a:buFont typeface="Wingdings" pitchFamily="2" charset="2"/>
              <a:buChar char="ü"/>
            </a:pPr>
            <a:r>
              <a:rPr lang="fr-FR" sz="3200" dirty="0">
                <a:solidFill>
                  <a:srgbClr val="514843"/>
                </a:solidFill>
              </a:rPr>
              <a:t>Un outil qui permet de rendre compte des PROGRES de l’élève</a:t>
            </a:r>
          </a:p>
          <a:p>
            <a:pPr marL="457200" indent="-457200">
              <a:buFont typeface="Wingdings" pitchFamily="2" charset="2"/>
              <a:buChar char="ü"/>
            </a:pPr>
            <a:endParaRPr lang="fr-FR" sz="3200" dirty="0">
              <a:solidFill>
                <a:srgbClr val="514843"/>
              </a:solidFill>
            </a:endParaRPr>
          </a:p>
          <a:p>
            <a:pPr marL="457200" indent="-457200">
              <a:buFont typeface="Wingdings" pitchFamily="2" charset="2"/>
              <a:buChar char="ü"/>
            </a:pPr>
            <a:r>
              <a:rPr lang="fr-FR" sz="3200" dirty="0">
                <a:solidFill>
                  <a:srgbClr val="514843"/>
                </a:solidFill>
              </a:rPr>
              <a:t>Un outil qui s’attache autant aux PROCEDURES et PROCESSUS qu’à l’appréciation des RESULTATS </a:t>
            </a:r>
          </a:p>
          <a:p>
            <a:pPr marL="457200" indent="-457200">
              <a:buFont typeface="Wingdings" pitchFamily="2" charset="2"/>
              <a:buChar char="ü"/>
            </a:pPr>
            <a:endParaRPr lang="fr-FR" sz="3200" dirty="0">
              <a:solidFill>
                <a:srgbClr val="514843"/>
              </a:solidFill>
            </a:endParaRPr>
          </a:p>
          <a:p>
            <a:pPr marL="457200" indent="-457200">
              <a:buFont typeface="Wingdings" pitchFamily="2" charset="2"/>
              <a:buChar char="ü"/>
            </a:pPr>
            <a:r>
              <a:rPr lang="fr-FR" sz="3200" dirty="0">
                <a:solidFill>
                  <a:srgbClr val="514843"/>
                </a:solidFill>
              </a:rPr>
              <a:t>Un document qui suit l’enfant en cas de changement d’école</a:t>
            </a:r>
          </a:p>
        </p:txBody>
      </p:sp>
    </p:spTree>
    <p:extLst>
      <p:ext uri="{BB962C8B-B14F-4D97-AF65-F5344CB8AC3E}">
        <p14:creationId xmlns:p14="http://schemas.microsoft.com/office/powerpoint/2010/main" val="7664326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smtClean="0">
                <a:solidFill>
                  <a:srgbClr val="002060"/>
                </a:solidFill>
              </a:rPr>
              <a:t>Comment rendre compte des progrès ?</a:t>
            </a:r>
            <a:endParaRPr lang="fr-FR" sz="4000" dirty="0">
              <a:solidFill>
                <a:srgbClr val="002060"/>
              </a:solidFill>
            </a:endParaRPr>
          </a:p>
        </p:txBody>
      </p:sp>
      <p:sp>
        <p:nvSpPr>
          <p:cNvPr id="3" name="Espace réservé du contenu 2"/>
          <p:cNvSpPr>
            <a:spLocks noGrp="1"/>
          </p:cNvSpPr>
          <p:nvPr>
            <p:ph idx="1"/>
          </p:nvPr>
        </p:nvSpPr>
        <p:spPr>
          <a:xfrm>
            <a:off x="604482" y="1668439"/>
            <a:ext cx="10825518" cy="4572000"/>
          </a:xfrm>
        </p:spPr>
        <p:txBody>
          <a:bodyPr>
            <a:normAutofit/>
          </a:bodyPr>
          <a:lstStyle/>
          <a:p>
            <a:r>
              <a:rPr lang="fr-FR" sz="3600" dirty="0" smtClean="0"/>
              <a:t>En OBSERVANT</a:t>
            </a:r>
          </a:p>
          <a:p>
            <a:endParaRPr lang="fr-FR" sz="3600" dirty="0" smtClean="0"/>
          </a:p>
          <a:p>
            <a:r>
              <a:rPr lang="fr-FR" sz="3600" dirty="0" smtClean="0"/>
              <a:t>En INTERPRETANT ce que chaque enfant DIT et FAIT</a:t>
            </a:r>
          </a:p>
          <a:p>
            <a:endParaRPr lang="fr-FR" sz="3600" dirty="0" smtClean="0"/>
          </a:p>
          <a:p>
            <a:r>
              <a:rPr lang="fr-FR" sz="3600" dirty="0" smtClean="0"/>
              <a:t>En valorisant le cheminement de l’enfant, les progrès accomplis, les réussites</a:t>
            </a:r>
            <a:endParaRPr lang="fr-FR" sz="3600" dirty="0"/>
          </a:p>
        </p:txBody>
      </p:sp>
    </p:spTree>
    <p:extLst>
      <p:ext uri="{BB962C8B-B14F-4D97-AF65-F5344CB8AC3E}">
        <p14:creationId xmlns:p14="http://schemas.microsoft.com/office/powerpoint/2010/main" val="34332106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b="1" dirty="0" smtClean="0">
                <a:solidFill>
                  <a:srgbClr val="002060"/>
                </a:solidFill>
              </a:rPr>
              <a:t>Que faut-il observer?</a:t>
            </a:r>
            <a:endParaRPr lang="fr-FR" sz="4000" b="1" dirty="0">
              <a:solidFill>
                <a:srgbClr val="002060"/>
              </a:solidFill>
            </a:endParaRPr>
          </a:p>
        </p:txBody>
      </p:sp>
      <p:sp>
        <p:nvSpPr>
          <p:cNvPr id="3" name="Espace réservé du contenu 2"/>
          <p:cNvSpPr>
            <a:spLocks noGrp="1"/>
          </p:cNvSpPr>
          <p:nvPr>
            <p:ph idx="1"/>
          </p:nvPr>
        </p:nvSpPr>
        <p:spPr>
          <a:xfrm>
            <a:off x="638860" y="1523999"/>
            <a:ext cx="10714061" cy="4572000"/>
          </a:xfrm>
        </p:spPr>
        <p:txBody>
          <a:bodyPr>
            <a:normAutofit fontScale="85000" lnSpcReduction="20000"/>
          </a:bodyPr>
          <a:lstStyle/>
          <a:p>
            <a:pPr marL="0" indent="0" algn="ctr">
              <a:buNone/>
            </a:pPr>
            <a:endParaRPr lang="fr-FR" sz="2800" dirty="0"/>
          </a:p>
          <a:p>
            <a:pPr>
              <a:buFont typeface="Wingdings" pitchFamily="2" charset="2"/>
              <a:buChar char="Ø"/>
            </a:pPr>
            <a:r>
              <a:rPr lang="fr-FR" sz="3800" dirty="0" smtClean="0"/>
              <a:t> l</a:t>
            </a:r>
            <a:r>
              <a:rPr lang="fr-FR" sz="4100" dirty="0" smtClean="0"/>
              <a:t>es </a:t>
            </a:r>
            <a:r>
              <a:rPr lang="fr-FR" sz="3900" dirty="0" smtClean="0"/>
              <a:t>ATTITUDES </a:t>
            </a:r>
            <a:r>
              <a:rPr lang="fr-FR" sz="3900" dirty="0" smtClean="0"/>
              <a:t>,COMPORTEMENTS, prise d’INITIATIVES…</a:t>
            </a:r>
          </a:p>
          <a:p>
            <a:pPr marL="0" indent="0">
              <a:buNone/>
            </a:pPr>
            <a:endParaRPr lang="fr-FR" sz="3900" dirty="0"/>
          </a:p>
          <a:p>
            <a:pPr>
              <a:buFont typeface="Wingdings" pitchFamily="2" charset="2"/>
              <a:buChar char="Ø"/>
            </a:pPr>
            <a:r>
              <a:rPr lang="fr-FR" sz="3900" dirty="0" smtClean="0"/>
              <a:t> les </a:t>
            </a:r>
            <a:r>
              <a:rPr lang="fr-FR" sz="3900" dirty="0" smtClean="0"/>
              <a:t>PRODUCTIONS </a:t>
            </a:r>
            <a:r>
              <a:rPr lang="fr-FR" sz="3900" dirty="0" smtClean="0"/>
              <a:t>( photos ,écrits…enregistrements)</a:t>
            </a:r>
          </a:p>
          <a:p>
            <a:pPr marL="0" indent="0">
              <a:buNone/>
            </a:pPr>
            <a:endParaRPr lang="fr-FR" sz="3900" dirty="0" smtClean="0"/>
          </a:p>
          <a:p>
            <a:pPr>
              <a:buFont typeface="Wingdings" pitchFamily="2" charset="2"/>
              <a:buChar char="Ø"/>
            </a:pPr>
            <a:r>
              <a:rPr lang="fr-FR" sz="3900" dirty="0" smtClean="0"/>
              <a:t> les </a:t>
            </a:r>
            <a:r>
              <a:rPr lang="fr-FR" sz="3900" dirty="0" smtClean="0"/>
              <a:t>PROCEDURES, </a:t>
            </a:r>
            <a:r>
              <a:rPr lang="fr-FR" sz="3900" dirty="0" smtClean="0"/>
              <a:t>attestées par les ECRITS de l’enseignant</a:t>
            </a:r>
          </a:p>
          <a:p>
            <a:pPr marL="0" indent="0">
              <a:buNone/>
            </a:pPr>
            <a:endParaRPr lang="fr-FR" sz="2800" dirty="0"/>
          </a:p>
          <a:p>
            <a:pPr marL="0" indent="0" algn="ctr">
              <a:buNone/>
            </a:pPr>
            <a:r>
              <a:rPr lang="fr-FR" sz="3600" dirty="0" smtClean="0">
                <a:solidFill>
                  <a:srgbClr val="FF0000"/>
                </a:solidFill>
                <a:sym typeface="Wingdings" pitchFamily="2" charset="2"/>
              </a:rPr>
              <a:t></a:t>
            </a:r>
            <a:r>
              <a:rPr lang="fr-FR" sz="3600" dirty="0" smtClean="0">
                <a:solidFill>
                  <a:srgbClr val="FF0000"/>
                </a:solidFill>
              </a:rPr>
              <a:t>EN </a:t>
            </a:r>
            <a:r>
              <a:rPr lang="fr-FR" sz="3600" dirty="0" smtClean="0">
                <a:solidFill>
                  <a:srgbClr val="FF0000"/>
                </a:solidFill>
              </a:rPr>
              <a:t>SITUATION </a:t>
            </a:r>
            <a:r>
              <a:rPr lang="fr-FR" sz="3600" dirty="0" smtClean="0">
                <a:solidFill>
                  <a:srgbClr val="FF0000"/>
                </a:solidFill>
              </a:rPr>
              <a:t>DUELLE</a:t>
            </a:r>
          </a:p>
          <a:p>
            <a:pPr marL="0" indent="0" algn="ctr">
              <a:buNone/>
            </a:pPr>
            <a:r>
              <a:rPr lang="fr-FR" sz="3600" dirty="0" smtClean="0">
                <a:solidFill>
                  <a:srgbClr val="FF0000"/>
                </a:solidFill>
                <a:sym typeface="Wingdings" pitchFamily="2" charset="2"/>
              </a:rPr>
              <a:t></a:t>
            </a:r>
            <a:r>
              <a:rPr lang="fr-FR" sz="3600" dirty="0" smtClean="0">
                <a:solidFill>
                  <a:srgbClr val="FF0000"/>
                </a:solidFill>
              </a:rPr>
              <a:t>EN </a:t>
            </a:r>
            <a:r>
              <a:rPr lang="fr-FR" sz="3600" dirty="0" smtClean="0">
                <a:solidFill>
                  <a:srgbClr val="FF0000"/>
                </a:solidFill>
              </a:rPr>
              <a:t>GROUPE</a:t>
            </a:r>
          </a:p>
          <a:p>
            <a:endParaRPr lang="fr-FR" sz="2800" dirty="0"/>
          </a:p>
        </p:txBody>
      </p:sp>
    </p:spTree>
    <p:extLst>
      <p:ext uri="{BB962C8B-B14F-4D97-AF65-F5344CB8AC3E}">
        <p14:creationId xmlns:p14="http://schemas.microsoft.com/office/powerpoint/2010/main" val="114778350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38150" y="247650"/>
            <a:ext cx="11144250" cy="2092881"/>
          </a:xfrm>
          <a:prstGeom prst="rect">
            <a:avLst/>
          </a:prstGeom>
          <a:noFill/>
        </p:spPr>
        <p:txBody>
          <a:bodyPr wrap="square" rtlCol="0">
            <a:spAutoFit/>
          </a:bodyPr>
          <a:lstStyle/>
          <a:p>
            <a:r>
              <a:rPr lang="fr-FR" sz="2800" dirty="0" smtClean="0">
                <a:latin typeface="Arial" pitchFamily="34" charset="0"/>
                <a:cs typeface="Arial" pitchFamily="34" charset="0"/>
              </a:rPr>
              <a:t>Pour rappel, une compétence est composée de  trois éléments:</a:t>
            </a:r>
          </a:p>
          <a:p>
            <a:pPr marL="285750" indent="-285750">
              <a:buFontTx/>
              <a:buChar char="-"/>
            </a:pPr>
            <a:r>
              <a:rPr lang="fr-FR" sz="2800" dirty="0" smtClean="0">
                <a:latin typeface="Arial" pitchFamily="34" charset="0"/>
                <a:cs typeface="Arial" pitchFamily="34" charset="0"/>
              </a:rPr>
              <a:t>connaissances</a:t>
            </a:r>
          </a:p>
          <a:p>
            <a:pPr marL="285750" indent="-285750">
              <a:buFontTx/>
              <a:buChar char="-"/>
            </a:pPr>
            <a:r>
              <a:rPr lang="fr-FR" sz="2800" dirty="0">
                <a:latin typeface="Arial" pitchFamily="34" charset="0"/>
                <a:cs typeface="Arial" pitchFamily="34" charset="0"/>
              </a:rPr>
              <a:t>a</a:t>
            </a:r>
            <a:r>
              <a:rPr lang="fr-FR" sz="2800" dirty="0" smtClean="0">
                <a:latin typeface="Arial" pitchFamily="34" charset="0"/>
                <a:cs typeface="Arial" pitchFamily="34" charset="0"/>
              </a:rPr>
              <a:t>ttitudes</a:t>
            </a:r>
          </a:p>
          <a:p>
            <a:pPr marL="285750" indent="-285750">
              <a:buFontTx/>
              <a:buChar char="-"/>
            </a:pPr>
            <a:r>
              <a:rPr lang="fr-FR" sz="2800" dirty="0">
                <a:latin typeface="Arial" pitchFamily="34" charset="0"/>
                <a:cs typeface="Arial" pitchFamily="34" charset="0"/>
              </a:rPr>
              <a:t>a</a:t>
            </a:r>
            <a:r>
              <a:rPr lang="fr-FR" sz="2800" dirty="0" smtClean="0">
                <a:latin typeface="Arial" pitchFamily="34" charset="0"/>
                <a:cs typeface="Arial" pitchFamily="34" charset="0"/>
              </a:rPr>
              <a:t>ptitudes</a:t>
            </a:r>
          </a:p>
          <a:p>
            <a:endParaRPr lang="fr-FR" dirty="0" smtClean="0"/>
          </a:p>
        </p:txBody>
      </p:sp>
      <p:sp>
        <p:nvSpPr>
          <p:cNvPr id="5" name="ZoneTexte 4"/>
          <p:cNvSpPr txBox="1"/>
          <p:nvPr/>
        </p:nvSpPr>
        <p:spPr>
          <a:xfrm>
            <a:off x="514350" y="3200400"/>
            <a:ext cx="11410950" cy="3108543"/>
          </a:xfrm>
          <a:prstGeom prst="rect">
            <a:avLst/>
          </a:prstGeom>
          <a:noFill/>
        </p:spPr>
        <p:txBody>
          <a:bodyPr wrap="square" rtlCol="0">
            <a:spAutoFit/>
          </a:bodyPr>
          <a:lstStyle/>
          <a:p>
            <a:pPr algn="ctr"/>
            <a:r>
              <a:rPr lang="fr-FR" sz="2800" b="1" i="1" dirty="0" smtClean="0">
                <a:solidFill>
                  <a:srgbClr val="0070C0"/>
                </a:solidFill>
              </a:rPr>
              <a:t>Illustration métaphorique !</a:t>
            </a:r>
          </a:p>
          <a:p>
            <a:pPr algn="ctr"/>
            <a:endParaRPr lang="fr-FR" sz="2800" b="1" i="1" dirty="0" smtClean="0">
              <a:solidFill>
                <a:srgbClr val="0070C0"/>
              </a:solidFill>
            </a:endParaRPr>
          </a:p>
          <a:p>
            <a:r>
              <a:rPr lang="fr-FR" sz="2800" u="sng" dirty="0" smtClean="0"/>
              <a:t>Objectif</a:t>
            </a:r>
            <a:r>
              <a:rPr lang="fr-FR" sz="2800" dirty="0" smtClean="0"/>
              <a:t>:  Obtenir le permis de conduire</a:t>
            </a:r>
          </a:p>
          <a:p>
            <a:r>
              <a:rPr lang="fr-FR" sz="2800" u="sng" dirty="0" smtClean="0"/>
              <a:t>Compétence</a:t>
            </a:r>
            <a:r>
              <a:rPr lang="fr-FR" sz="2800" dirty="0" smtClean="0"/>
              <a:t>:  Savoir conduire</a:t>
            </a:r>
          </a:p>
          <a:p>
            <a:r>
              <a:rPr lang="fr-FR" sz="2800" u="sng" dirty="0" smtClean="0"/>
              <a:t>Connaissances</a:t>
            </a:r>
            <a:r>
              <a:rPr lang="fr-FR" sz="2800" dirty="0" smtClean="0"/>
              <a:t>:  Le code de la route</a:t>
            </a:r>
          </a:p>
          <a:p>
            <a:r>
              <a:rPr lang="fr-FR" sz="2800" u="sng" dirty="0" smtClean="0"/>
              <a:t>Aptitudes</a:t>
            </a:r>
            <a:r>
              <a:rPr lang="fr-FR" sz="2800" dirty="0" smtClean="0"/>
              <a:t> : Synchronisation des mouvements, orientations, vision,…</a:t>
            </a:r>
            <a:endParaRPr lang="fr-FR" sz="2800" dirty="0"/>
          </a:p>
          <a:p>
            <a:r>
              <a:rPr lang="fr-FR" sz="2800" u="sng" dirty="0" smtClean="0"/>
              <a:t>Attitudes</a:t>
            </a:r>
            <a:r>
              <a:rPr lang="fr-FR" sz="2800" dirty="0" smtClean="0"/>
              <a:t> :  Respecter les limitations, laisser la priorité à droite, être sobre, …</a:t>
            </a:r>
            <a:endParaRPr lang="fr-FR" sz="2800" dirty="0"/>
          </a:p>
        </p:txBody>
      </p:sp>
      <p:sp>
        <p:nvSpPr>
          <p:cNvPr id="6" name="Rectangle 5"/>
          <p:cNvSpPr/>
          <p:nvPr/>
        </p:nvSpPr>
        <p:spPr>
          <a:xfrm>
            <a:off x="438150" y="3067050"/>
            <a:ext cx="11334750" cy="3429000"/>
          </a:xfrm>
          <a:prstGeom prst="rect">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7031688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40732" y="332874"/>
            <a:ext cx="9982200" cy="4572000"/>
          </a:xfrm>
        </p:spPr>
        <p:txBody>
          <a:bodyPr>
            <a:normAutofit/>
          </a:bodyPr>
          <a:lstStyle/>
          <a:p>
            <a:pPr marL="0" indent="0">
              <a:buNone/>
            </a:pPr>
            <a:r>
              <a:rPr lang="fr-FR" sz="4800" b="1" dirty="0" smtClean="0">
                <a:solidFill>
                  <a:srgbClr val="0070C0"/>
                </a:solidFill>
                <a:latin typeface="+mj-lt"/>
              </a:rPr>
              <a:t>De nouveaux gestes professionnels:</a:t>
            </a:r>
          </a:p>
          <a:p>
            <a:pPr marL="0" indent="0" algn="ctr">
              <a:buNone/>
            </a:pPr>
            <a:endParaRPr lang="fr-FR" sz="4400" b="1" dirty="0" smtClean="0"/>
          </a:p>
          <a:p>
            <a:pPr marL="0" indent="0" algn="ctr">
              <a:buNone/>
            </a:pPr>
            <a:r>
              <a:rPr lang="fr-FR" sz="4400" b="1" dirty="0" smtClean="0"/>
              <a:t>OBSERVER</a:t>
            </a:r>
          </a:p>
          <a:p>
            <a:pPr marL="0" indent="0" algn="ctr">
              <a:buNone/>
            </a:pPr>
            <a:r>
              <a:rPr lang="fr-FR" sz="4400" b="1" dirty="0" smtClean="0"/>
              <a:t>   INTERPRETER</a:t>
            </a:r>
          </a:p>
          <a:p>
            <a:pPr marL="0" indent="0" algn="ctr">
              <a:buNone/>
            </a:pPr>
            <a:r>
              <a:rPr lang="fr-FR" sz="4400" b="1" dirty="0" smtClean="0"/>
              <a:t> EXPLICITER</a:t>
            </a:r>
            <a:endParaRPr lang="fr-FR" sz="4400" b="1" dirty="0"/>
          </a:p>
        </p:txBody>
      </p:sp>
    </p:spTree>
    <p:extLst>
      <p:ext uri="{BB962C8B-B14F-4D97-AF65-F5344CB8AC3E}">
        <p14:creationId xmlns:p14="http://schemas.microsoft.com/office/powerpoint/2010/main" val="7910230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750418" y="95534"/>
            <a:ext cx="10908182" cy="769441"/>
          </a:xfrm>
          <a:prstGeom prst="rect">
            <a:avLst/>
          </a:prstGeom>
          <a:noFill/>
        </p:spPr>
        <p:txBody>
          <a:bodyPr wrap="square" rtlCol="0">
            <a:spAutoFit/>
          </a:bodyPr>
          <a:lstStyle/>
          <a:p>
            <a:r>
              <a:rPr lang="fr-FR" sz="4400" dirty="0">
                <a:solidFill>
                  <a:srgbClr val="0070C0"/>
                </a:solidFill>
              </a:rPr>
              <a:t>Mais qu’est ce </a:t>
            </a:r>
            <a:r>
              <a:rPr lang="fr-FR" sz="4400" dirty="0" smtClean="0">
                <a:solidFill>
                  <a:srgbClr val="0070C0"/>
                </a:solidFill>
              </a:rPr>
              <a:t>qu’OBSERVER ?              </a:t>
            </a:r>
            <a:r>
              <a:rPr lang="fr-FR" dirty="0" smtClean="0">
                <a:solidFill>
                  <a:srgbClr val="514843"/>
                </a:solidFill>
              </a:rPr>
              <a:t>( </a:t>
            </a:r>
            <a:r>
              <a:rPr lang="fr-FR" dirty="0" smtClean="0">
                <a:solidFill>
                  <a:srgbClr val="514843"/>
                </a:solidFill>
              </a:rPr>
              <a:t>Betty </a:t>
            </a:r>
            <a:r>
              <a:rPr lang="fr-FR" dirty="0" err="1" smtClean="0">
                <a:solidFill>
                  <a:srgbClr val="514843"/>
                </a:solidFill>
              </a:rPr>
              <a:t>Bouchoucha</a:t>
            </a:r>
            <a:r>
              <a:rPr lang="fr-FR" dirty="0" smtClean="0">
                <a:solidFill>
                  <a:srgbClr val="514843"/>
                </a:solidFill>
              </a:rPr>
              <a:t>) </a:t>
            </a:r>
            <a:endParaRPr lang="fr-FR" dirty="0">
              <a:solidFill>
                <a:srgbClr val="514843"/>
              </a:solidFill>
            </a:endParaRPr>
          </a:p>
        </p:txBody>
      </p:sp>
      <p:sp>
        <p:nvSpPr>
          <p:cNvPr id="2" name="ZoneTexte 1"/>
          <p:cNvSpPr txBox="1"/>
          <p:nvPr/>
        </p:nvSpPr>
        <p:spPr>
          <a:xfrm>
            <a:off x="304800" y="862686"/>
            <a:ext cx="11620499" cy="5816977"/>
          </a:xfrm>
          <a:prstGeom prst="rect">
            <a:avLst/>
          </a:prstGeom>
          <a:noFill/>
        </p:spPr>
        <p:txBody>
          <a:bodyPr wrap="square" rtlCol="0">
            <a:spAutoFit/>
          </a:bodyPr>
          <a:lstStyle/>
          <a:p>
            <a:r>
              <a:rPr lang="fr-FR" sz="2800" dirty="0">
                <a:solidFill>
                  <a:srgbClr val="514843"/>
                </a:solidFill>
                <a:latin typeface="Arial" pitchFamily="34" charset="0"/>
                <a:cs typeface="Arial" pitchFamily="34" charset="0"/>
              </a:rPr>
              <a:t>D’après la définition du Larousse, observer, c’est :</a:t>
            </a:r>
          </a:p>
          <a:p>
            <a:endParaRPr lang="fr-FR" sz="2400" dirty="0">
              <a:solidFill>
                <a:srgbClr val="514843"/>
              </a:solidFill>
            </a:endParaRPr>
          </a:p>
          <a:p>
            <a:pPr marL="285750" indent="-285750">
              <a:buFontTx/>
              <a:buChar char="-"/>
            </a:pPr>
            <a:r>
              <a:rPr lang="fr-FR" sz="2400" b="1" dirty="0">
                <a:solidFill>
                  <a:srgbClr val="514843"/>
                </a:solidFill>
                <a:latin typeface="Arial" pitchFamily="34" charset="0"/>
                <a:cs typeface="Arial" pitchFamily="34" charset="0"/>
              </a:rPr>
              <a:t>Examiner attentivement quelque chose, quelqu’un afin d’analyser, de comprendre, d’étudier. ( exemple: observer au microscope une bactérie)</a:t>
            </a:r>
          </a:p>
          <a:p>
            <a:pPr marL="285750" indent="-285750">
              <a:buFontTx/>
              <a:buChar char="-"/>
            </a:pPr>
            <a:endParaRPr lang="fr-FR" sz="2400" b="1" dirty="0">
              <a:solidFill>
                <a:srgbClr val="514843"/>
              </a:solidFill>
              <a:latin typeface="Arial" pitchFamily="34" charset="0"/>
              <a:cs typeface="Arial" pitchFamily="34" charset="0"/>
            </a:endParaRPr>
          </a:p>
          <a:p>
            <a:pPr marL="285750" indent="-285750">
              <a:buFontTx/>
              <a:buChar char="-"/>
            </a:pPr>
            <a:r>
              <a:rPr lang="fr-FR" sz="2400" b="1" dirty="0">
                <a:solidFill>
                  <a:srgbClr val="514843"/>
                </a:solidFill>
                <a:latin typeface="Arial" pitchFamily="34" charset="0"/>
                <a:cs typeface="Arial" pitchFamily="34" charset="0"/>
              </a:rPr>
              <a:t>Regarder attentivement quelqu’un, quelque chose pour surveiller, pour contrôler</a:t>
            </a:r>
          </a:p>
          <a:p>
            <a:pPr marL="285750" indent="-285750">
              <a:buFontTx/>
              <a:buChar char="-"/>
            </a:pPr>
            <a:endParaRPr lang="fr-FR" sz="2400" b="1" dirty="0">
              <a:solidFill>
                <a:srgbClr val="514843"/>
              </a:solidFill>
              <a:latin typeface="Arial" pitchFamily="34" charset="0"/>
              <a:cs typeface="Arial" pitchFamily="34" charset="0"/>
            </a:endParaRPr>
          </a:p>
          <a:p>
            <a:pPr marL="285750" indent="-285750">
              <a:buFontTx/>
              <a:buChar char="-"/>
            </a:pPr>
            <a:r>
              <a:rPr lang="fr-FR" sz="2400" b="1" dirty="0">
                <a:solidFill>
                  <a:srgbClr val="514843"/>
                </a:solidFill>
                <a:latin typeface="Arial" pitchFamily="34" charset="0"/>
                <a:cs typeface="Arial" pitchFamily="34" charset="0"/>
              </a:rPr>
              <a:t>Remarquer que, constater quelque chose: j’ai observé que ce phénomène </a:t>
            </a:r>
            <a:r>
              <a:rPr lang="fr-FR" sz="2400" b="1" dirty="0" smtClean="0">
                <a:solidFill>
                  <a:srgbClr val="514843"/>
                </a:solidFill>
                <a:latin typeface="Arial" pitchFamily="34" charset="0"/>
                <a:cs typeface="Arial" pitchFamily="34" charset="0"/>
              </a:rPr>
              <a:t> se </a:t>
            </a:r>
            <a:r>
              <a:rPr lang="fr-FR" sz="2400" b="1" dirty="0">
                <a:solidFill>
                  <a:srgbClr val="514843"/>
                </a:solidFill>
                <a:latin typeface="Arial" pitchFamily="34" charset="0"/>
                <a:cs typeface="Arial" pitchFamily="34" charset="0"/>
              </a:rPr>
              <a:t>produit à heure fixe.</a:t>
            </a:r>
          </a:p>
          <a:p>
            <a:pPr marL="285750" indent="-285750">
              <a:buFontTx/>
              <a:buChar char="-"/>
            </a:pPr>
            <a:endParaRPr lang="fr-FR" sz="2400" b="1" dirty="0">
              <a:solidFill>
                <a:srgbClr val="514843"/>
              </a:solidFill>
              <a:latin typeface="Arial" pitchFamily="34" charset="0"/>
              <a:cs typeface="Arial" pitchFamily="34" charset="0"/>
            </a:endParaRPr>
          </a:p>
          <a:p>
            <a:r>
              <a:rPr lang="fr-FR" sz="2400" b="1" dirty="0">
                <a:solidFill>
                  <a:srgbClr val="514843"/>
                </a:solidFill>
                <a:latin typeface="Arial" pitchFamily="34" charset="0"/>
                <a:cs typeface="Arial" pitchFamily="34" charset="0"/>
              </a:rPr>
              <a:t>Pour l’enseignant, observer c’est </a:t>
            </a:r>
            <a:r>
              <a:rPr lang="fr-FR" sz="3200" u="sng" dirty="0">
                <a:solidFill>
                  <a:srgbClr val="514843"/>
                </a:solidFill>
                <a:latin typeface="Arial" pitchFamily="34" charset="0"/>
                <a:cs typeface="Arial" pitchFamily="34" charset="0"/>
              </a:rPr>
              <a:t>recueillir des faits</a:t>
            </a:r>
            <a:r>
              <a:rPr lang="fr-FR" sz="2400" b="1" dirty="0">
                <a:solidFill>
                  <a:srgbClr val="514843"/>
                </a:solidFill>
                <a:latin typeface="Arial" pitchFamily="34" charset="0"/>
                <a:cs typeface="Arial" pitchFamily="34" charset="0"/>
              </a:rPr>
              <a:t>: </a:t>
            </a:r>
            <a:endParaRPr lang="fr-FR" sz="2400" b="1" dirty="0" smtClean="0">
              <a:solidFill>
                <a:srgbClr val="514843"/>
              </a:solidFill>
              <a:latin typeface="Arial" pitchFamily="34" charset="0"/>
              <a:cs typeface="Arial" pitchFamily="34" charset="0"/>
            </a:endParaRPr>
          </a:p>
          <a:p>
            <a:pPr algn="ctr"/>
            <a:r>
              <a:rPr lang="fr-FR" sz="2400" b="1" dirty="0" smtClean="0">
                <a:solidFill>
                  <a:srgbClr val="514843"/>
                </a:solidFill>
                <a:latin typeface="Arial" pitchFamily="34" charset="0"/>
                <a:cs typeface="Arial" pitchFamily="34" charset="0"/>
                <a:sym typeface="Wingdings" pitchFamily="2" charset="2"/>
              </a:rPr>
              <a:t>  </a:t>
            </a:r>
            <a:r>
              <a:rPr lang="fr-FR" sz="2400" b="1" dirty="0" smtClean="0">
                <a:solidFill>
                  <a:srgbClr val="514843"/>
                </a:solidFill>
                <a:latin typeface="Arial" pitchFamily="34" charset="0"/>
                <a:cs typeface="Arial" pitchFamily="34" charset="0"/>
              </a:rPr>
              <a:t>actions</a:t>
            </a:r>
            <a:r>
              <a:rPr lang="fr-FR" sz="2400" b="1" dirty="0">
                <a:solidFill>
                  <a:srgbClr val="514843"/>
                </a:solidFill>
                <a:latin typeface="Arial" pitchFamily="34" charset="0"/>
                <a:cs typeface="Arial" pitchFamily="34" charset="0"/>
              </a:rPr>
              <a:t>, propos, productions d’élèves</a:t>
            </a:r>
            <a:r>
              <a:rPr lang="fr-FR" sz="2400" b="1" dirty="0" smtClean="0">
                <a:solidFill>
                  <a:srgbClr val="514843"/>
                </a:solidFill>
                <a:latin typeface="Arial" pitchFamily="34" charset="0"/>
                <a:cs typeface="Arial" pitchFamily="34" charset="0"/>
              </a:rPr>
              <a:t>.</a:t>
            </a:r>
          </a:p>
          <a:p>
            <a:endParaRPr lang="fr-FR" sz="2400" b="1" dirty="0">
              <a:solidFill>
                <a:srgbClr val="514843"/>
              </a:solidFill>
              <a:latin typeface="Arial" pitchFamily="34" charset="0"/>
              <a:cs typeface="Arial" pitchFamily="34" charset="0"/>
            </a:endParaRPr>
          </a:p>
          <a:p>
            <a:r>
              <a:rPr lang="fr-FR" sz="2400" b="1" dirty="0">
                <a:solidFill>
                  <a:srgbClr val="514843"/>
                </a:solidFill>
                <a:latin typeface="Arial" pitchFamily="34" charset="0"/>
                <a:cs typeface="Arial" pitchFamily="34" charset="0"/>
              </a:rPr>
              <a:t>	</a:t>
            </a:r>
            <a:r>
              <a:rPr lang="fr-FR" sz="2400" b="1" dirty="0" smtClean="0">
                <a:solidFill>
                  <a:srgbClr val="FF0000"/>
                </a:solidFill>
                <a:latin typeface="Arial" pitchFamily="34" charset="0"/>
                <a:cs typeface="Arial" pitchFamily="34" charset="0"/>
              </a:rPr>
              <a:t>Observer </a:t>
            </a:r>
            <a:r>
              <a:rPr lang="fr-FR" sz="2400" b="1" dirty="0">
                <a:solidFill>
                  <a:srgbClr val="FF0000"/>
                </a:solidFill>
                <a:latin typeface="Arial" pitchFamily="34" charset="0"/>
                <a:cs typeface="Arial" pitchFamily="34" charset="0"/>
              </a:rPr>
              <a:t>est une compétence attendue chez les </a:t>
            </a:r>
            <a:r>
              <a:rPr lang="fr-FR" sz="2400" b="1" dirty="0" smtClean="0">
                <a:solidFill>
                  <a:srgbClr val="FF0000"/>
                </a:solidFill>
                <a:latin typeface="Arial" pitchFamily="34" charset="0"/>
                <a:cs typeface="Arial" pitchFamily="34" charset="0"/>
              </a:rPr>
              <a:t>enseignants.</a:t>
            </a:r>
            <a:endParaRPr lang="fr-FR" sz="24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19574643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000" dirty="0" smtClean="0">
                <a:solidFill>
                  <a:srgbClr val="0070C0"/>
                </a:solidFill>
              </a:rPr>
              <a:t>CE QUE CELA SIGNIFIE POUR L’ENSEIGNANT</a:t>
            </a:r>
            <a:endParaRPr lang="fr-FR" sz="4000" dirty="0">
              <a:solidFill>
                <a:srgbClr val="0070C0"/>
              </a:solidFill>
            </a:endParaRPr>
          </a:p>
        </p:txBody>
      </p:sp>
      <p:sp>
        <p:nvSpPr>
          <p:cNvPr id="3" name="Espace réservé du contenu 2"/>
          <p:cNvSpPr>
            <a:spLocks noGrp="1"/>
          </p:cNvSpPr>
          <p:nvPr>
            <p:ph idx="1"/>
          </p:nvPr>
        </p:nvSpPr>
        <p:spPr>
          <a:xfrm>
            <a:off x="800097" y="1222043"/>
            <a:ext cx="10891483" cy="5257800"/>
          </a:xfrm>
        </p:spPr>
        <p:txBody>
          <a:bodyPr>
            <a:noAutofit/>
          </a:bodyPr>
          <a:lstStyle/>
          <a:p>
            <a:r>
              <a:rPr lang="fr-FR" dirty="0" smtClean="0">
                <a:latin typeface="Arial" pitchFamily="34" charset="0"/>
                <a:cs typeface="Arial" pitchFamily="34" charset="0"/>
              </a:rPr>
              <a:t>Mettre en place des dispositifs qui vont lui permettre d’observer sa classe   </a:t>
            </a:r>
            <a:r>
              <a:rPr lang="fr-FR" dirty="0" smtClean="0">
                <a:latin typeface="Arial" pitchFamily="34" charset="0"/>
                <a:cs typeface="Arial" pitchFamily="34" charset="0"/>
              </a:rPr>
              <a:t>       </a:t>
            </a:r>
            <a:endParaRPr lang="fr-FR" dirty="0" smtClean="0">
              <a:latin typeface="Arial" pitchFamily="34" charset="0"/>
              <a:cs typeface="Arial" pitchFamily="34" charset="0"/>
            </a:endParaRPr>
          </a:p>
          <a:p>
            <a:pPr marL="0" indent="0">
              <a:buNone/>
            </a:pPr>
            <a:r>
              <a:rPr lang="fr-FR" sz="2800" dirty="0" smtClean="0">
                <a:latin typeface="Arial" pitchFamily="34" charset="0"/>
                <a:cs typeface="Arial" pitchFamily="34" charset="0"/>
              </a:rPr>
              <a:t>  </a:t>
            </a:r>
            <a:r>
              <a:rPr lang="fr-FR" sz="2800" dirty="0" smtClean="0">
                <a:latin typeface="Arial" pitchFamily="34" charset="0"/>
                <a:cs typeface="Arial" pitchFamily="34" charset="0"/>
              </a:rPr>
              <a:t>         </a:t>
            </a:r>
            <a:r>
              <a:rPr lang="fr-FR" sz="2800" dirty="0" smtClean="0">
                <a:latin typeface="Arial" pitchFamily="34" charset="0"/>
                <a:cs typeface="Arial" pitchFamily="34" charset="0"/>
                <a:sym typeface="Wingdings" pitchFamily="2" charset="2"/>
              </a:rPr>
              <a:t></a:t>
            </a:r>
            <a:r>
              <a:rPr lang="fr-FR" sz="2800" dirty="0" smtClean="0">
                <a:latin typeface="Arial" pitchFamily="34" charset="0"/>
                <a:cs typeface="Arial" pitchFamily="34" charset="0"/>
              </a:rPr>
              <a:t> </a:t>
            </a:r>
            <a:r>
              <a:rPr lang="fr-FR" sz="2800" dirty="0" smtClean="0">
                <a:latin typeface="Arial" pitchFamily="34" charset="0"/>
                <a:cs typeface="Arial" pitchFamily="34" charset="0"/>
              </a:rPr>
              <a:t>engager une véritable réflexion sur l’emploi du temps  et sur l’aménagement des espaces</a:t>
            </a:r>
          </a:p>
          <a:p>
            <a:pPr marL="0" indent="0">
              <a:buNone/>
            </a:pPr>
            <a:r>
              <a:rPr lang="fr-FR" sz="2800" dirty="0" smtClean="0">
                <a:latin typeface="Arial" pitchFamily="34" charset="0"/>
                <a:cs typeface="Arial" pitchFamily="34" charset="0"/>
              </a:rPr>
              <a:t>   </a:t>
            </a:r>
            <a:r>
              <a:rPr lang="fr-FR" sz="2800" dirty="0" smtClean="0">
                <a:latin typeface="Arial" pitchFamily="34" charset="0"/>
                <a:cs typeface="Arial" pitchFamily="34" charset="0"/>
              </a:rPr>
              <a:t>        </a:t>
            </a:r>
            <a:r>
              <a:rPr lang="fr-FR" sz="2800" dirty="0" smtClean="0">
                <a:latin typeface="Arial" pitchFamily="34" charset="0"/>
                <a:cs typeface="Arial" pitchFamily="34" charset="0"/>
                <a:sym typeface="Wingdings" pitchFamily="2" charset="2"/>
              </a:rPr>
              <a:t></a:t>
            </a:r>
            <a:r>
              <a:rPr lang="fr-FR" sz="2800" dirty="0" smtClean="0">
                <a:latin typeface="Arial" pitchFamily="34" charset="0"/>
                <a:cs typeface="Arial" pitchFamily="34" charset="0"/>
              </a:rPr>
              <a:t>faire </a:t>
            </a:r>
            <a:r>
              <a:rPr lang="fr-FR" sz="2800" dirty="0" smtClean="0">
                <a:latin typeface="Arial" pitchFamily="34" charset="0"/>
                <a:cs typeface="Arial" pitchFamily="34" charset="0"/>
              </a:rPr>
              <a:t>évoluer des fonctionnements « archaïques »qui ont perdu beaucoup de sens: accueil, rituels</a:t>
            </a:r>
            <a:r>
              <a:rPr lang="fr-FR" sz="2800" dirty="0" smtClean="0">
                <a:latin typeface="Arial" pitchFamily="34" charset="0"/>
                <a:cs typeface="Arial" pitchFamily="34" charset="0"/>
              </a:rPr>
              <a:t>…</a:t>
            </a:r>
          </a:p>
          <a:p>
            <a:pPr marL="0" indent="0">
              <a:buNone/>
            </a:pPr>
            <a:endParaRPr lang="fr-FR" sz="2800" dirty="0" smtClean="0">
              <a:latin typeface="Arial" pitchFamily="34" charset="0"/>
              <a:cs typeface="Arial" pitchFamily="34" charset="0"/>
            </a:endParaRPr>
          </a:p>
          <a:p>
            <a:r>
              <a:rPr lang="fr-FR" dirty="0" smtClean="0">
                <a:latin typeface="Arial" pitchFamily="34" charset="0"/>
                <a:cs typeface="Arial" pitchFamily="34" charset="0"/>
              </a:rPr>
              <a:t>Repérer des observables: marques du parcours d’apprentissage de l’enfant </a:t>
            </a:r>
            <a:r>
              <a:rPr lang="fr-FR" dirty="0" smtClean="0">
                <a:latin typeface="Arial" pitchFamily="34" charset="0"/>
                <a:cs typeface="Arial" pitchFamily="34" charset="0"/>
              </a:rPr>
              <a:t>(</a:t>
            </a:r>
            <a:r>
              <a:rPr lang="fr-FR" sz="2400" dirty="0" err="1" smtClean="0">
                <a:latin typeface="Arial" pitchFamily="34" charset="0"/>
                <a:cs typeface="Arial" pitchFamily="34" charset="0"/>
              </a:rPr>
              <a:t>cf</a:t>
            </a:r>
            <a:r>
              <a:rPr lang="fr-FR" sz="2400" dirty="0" smtClean="0">
                <a:latin typeface="Arial" pitchFamily="34" charset="0"/>
                <a:cs typeface="Arial" pitchFamily="34" charset="0"/>
              </a:rPr>
              <a:t> </a:t>
            </a:r>
            <a:r>
              <a:rPr lang="fr-FR" sz="2400" dirty="0">
                <a:latin typeface="Arial" pitchFamily="34" charset="0"/>
                <a:cs typeface="Arial" pitchFamily="34" charset="0"/>
              </a:rPr>
              <a:t>documents accompagnement</a:t>
            </a:r>
            <a:r>
              <a:rPr lang="fr-FR" dirty="0">
                <a:latin typeface="Arial" pitchFamily="34" charset="0"/>
                <a:cs typeface="Arial" pitchFamily="34" charset="0"/>
              </a:rPr>
              <a:t>)</a:t>
            </a:r>
            <a:endParaRPr lang="fr-FR" dirty="0" smtClean="0">
              <a:latin typeface="Arial" pitchFamily="34" charset="0"/>
              <a:cs typeface="Arial" pitchFamily="34" charset="0"/>
            </a:endParaRPr>
          </a:p>
          <a:p>
            <a:endParaRPr lang="fr-FR" sz="2800" dirty="0" smtClean="0"/>
          </a:p>
          <a:p>
            <a:endParaRPr lang="fr-FR" sz="2800" dirty="0"/>
          </a:p>
        </p:txBody>
      </p:sp>
    </p:spTree>
    <p:extLst>
      <p:ext uri="{BB962C8B-B14F-4D97-AF65-F5344CB8AC3E}">
        <p14:creationId xmlns:p14="http://schemas.microsoft.com/office/powerpoint/2010/main" val="27566578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4305300" cy="1143000"/>
          </a:xfrm>
        </p:spPr>
        <p:txBody>
          <a:bodyPr>
            <a:normAutofit/>
          </a:bodyPr>
          <a:lstStyle/>
          <a:p>
            <a:pPr algn="l"/>
            <a:r>
              <a:rPr lang="fr-FR" sz="4000" dirty="0" smtClean="0">
                <a:solidFill>
                  <a:srgbClr val="0070C0"/>
                </a:solidFill>
              </a:rPr>
              <a:t>DES </a:t>
            </a:r>
            <a:r>
              <a:rPr lang="fr-FR" sz="4000" dirty="0" smtClean="0">
                <a:solidFill>
                  <a:srgbClr val="0070C0"/>
                </a:solidFill>
              </a:rPr>
              <a:t>OBSERVABLES</a:t>
            </a:r>
            <a:endParaRPr lang="fr-FR" sz="4000" dirty="0">
              <a:solidFill>
                <a:srgbClr val="0070C0"/>
              </a:solidFill>
            </a:endParaRPr>
          </a:p>
        </p:txBody>
      </p:sp>
      <p:sp>
        <p:nvSpPr>
          <p:cNvPr id="3" name="ZoneTexte 2"/>
          <p:cNvSpPr txBox="1"/>
          <p:nvPr/>
        </p:nvSpPr>
        <p:spPr>
          <a:xfrm>
            <a:off x="686654" y="1375773"/>
            <a:ext cx="6632812" cy="954107"/>
          </a:xfrm>
          <a:prstGeom prst="rect">
            <a:avLst/>
          </a:prstGeom>
          <a:noFill/>
        </p:spPr>
        <p:txBody>
          <a:bodyPr wrap="square" rtlCol="0">
            <a:spAutoFit/>
          </a:bodyPr>
          <a:lstStyle/>
          <a:p>
            <a:r>
              <a:rPr lang="fr-FR" sz="2800" dirty="0" smtClean="0">
                <a:solidFill>
                  <a:srgbClr val="514843"/>
                </a:solidFill>
                <a:sym typeface="Wingdings" pitchFamily="2" charset="2"/>
              </a:rPr>
              <a:t>  </a:t>
            </a:r>
            <a:r>
              <a:rPr lang="fr-FR" sz="2800" dirty="0" smtClean="0">
                <a:solidFill>
                  <a:srgbClr val="514843"/>
                </a:solidFill>
              </a:rPr>
              <a:t>Raisonnables </a:t>
            </a:r>
            <a:r>
              <a:rPr lang="fr-FR" sz="2800" dirty="0">
                <a:solidFill>
                  <a:srgbClr val="514843"/>
                </a:solidFill>
              </a:rPr>
              <a:t>et pertinents</a:t>
            </a:r>
          </a:p>
          <a:p>
            <a:r>
              <a:rPr lang="fr-FR" sz="2800" dirty="0" smtClean="0">
                <a:solidFill>
                  <a:srgbClr val="514843"/>
                </a:solidFill>
                <a:sym typeface="Wingdings" pitchFamily="2" charset="2"/>
              </a:rPr>
              <a:t>  </a:t>
            </a:r>
            <a:r>
              <a:rPr lang="fr-FR" sz="2800" dirty="0" smtClean="0">
                <a:solidFill>
                  <a:srgbClr val="514843"/>
                </a:solidFill>
              </a:rPr>
              <a:t>Indicateurs </a:t>
            </a:r>
            <a:r>
              <a:rPr lang="fr-FR" sz="2800" dirty="0">
                <a:solidFill>
                  <a:srgbClr val="514843"/>
                </a:solidFill>
              </a:rPr>
              <a:t>de progrès ou « balises »</a:t>
            </a:r>
          </a:p>
        </p:txBody>
      </p:sp>
      <p:sp>
        <p:nvSpPr>
          <p:cNvPr id="4" name="Rectangle 3"/>
          <p:cNvSpPr/>
          <p:nvPr/>
        </p:nvSpPr>
        <p:spPr>
          <a:xfrm>
            <a:off x="291435" y="2438896"/>
            <a:ext cx="5309265" cy="646331"/>
          </a:xfrm>
          <a:prstGeom prst="rect">
            <a:avLst/>
          </a:prstGeom>
        </p:spPr>
        <p:txBody>
          <a:bodyPr wrap="square">
            <a:spAutoFit/>
          </a:bodyPr>
          <a:lstStyle/>
          <a:p>
            <a:r>
              <a:rPr lang="fr-FR" b="1" dirty="0">
                <a:solidFill>
                  <a:srgbClr val="FF3300"/>
                </a:solidFill>
              </a:rPr>
              <a:t>Documents EDUSCOL </a:t>
            </a:r>
            <a:endParaRPr lang="fr-FR" b="1" dirty="0" smtClean="0">
              <a:solidFill>
                <a:srgbClr val="FF3300"/>
              </a:solidFill>
            </a:endParaRPr>
          </a:p>
          <a:p>
            <a:r>
              <a:rPr lang="fr-FR" b="1" dirty="0" smtClean="0">
                <a:solidFill>
                  <a:srgbClr val="FF3300"/>
                </a:solidFill>
              </a:rPr>
              <a:t>«</a:t>
            </a:r>
            <a:r>
              <a:rPr lang="fr-FR" b="1" dirty="0">
                <a:solidFill>
                  <a:srgbClr val="FF3300"/>
                </a:solidFill>
              </a:rPr>
              <a:t>  De l’observation instrumentée au carnet de suivi »</a:t>
            </a:r>
          </a:p>
        </p:txBody>
      </p:sp>
      <p:pic>
        <p:nvPicPr>
          <p:cNvPr id="5" name="Image 4"/>
          <p:cNvPicPr>
            <a:picLocks noChangeAspect="1"/>
          </p:cNvPicPr>
          <p:nvPr/>
        </p:nvPicPr>
        <p:blipFill>
          <a:blip r:embed="rId3"/>
          <a:stretch>
            <a:fillRect/>
          </a:stretch>
        </p:blipFill>
        <p:spPr>
          <a:xfrm>
            <a:off x="5741820" y="2463726"/>
            <a:ext cx="5924550" cy="4371975"/>
          </a:xfrm>
          <a:prstGeom prst="rect">
            <a:avLst/>
          </a:prstGeom>
        </p:spPr>
      </p:pic>
      <p:pic>
        <p:nvPicPr>
          <p:cNvPr id="6" name="Espace réservé du contenu 3"/>
          <p:cNvPicPr>
            <a:picLocks noChangeAspect="1"/>
          </p:cNvPicPr>
          <p:nvPr/>
        </p:nvPicPr>
        <p:blipFill>
          <a:blip r:embed="rId4"/>
          <a:stretch>
            <a:fillRect/>
          </a:stretch>
        </p:blipFill>
        <p:spPr>
          <a:xfrm>
            <a:off x="7497027" y="313146"/>
            <a:ext cx="3762375" cy="1047750"/>
          </a:xfrm>
          <a:prstGeom prst="rect">
            <a:avLst/>
          </a:prstGeom>
        </p:spPr>
      </p:pic>
    </p:spTree>
    <p:extLst>
      <p:ext uri="{BB962C8B-B14F-4D97-AF65-F5344CB8AC3E}">
        <p14:creationId xmlns:p14="http://schemas.microsoft.com/office/powerpoint/2010/main" val="11213650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stretch>
            <a:fillRect/>
          </a:stretch>
        </p:blipFill>
        <p:spPr>
          <a:xfrm>
            <a:off x="1729163" y="204951"/>
            <a:ext cx="9015675" cy="6443499"/>
          </a:xfrm>
          <a:prstGeom prst="rect">
            <a:avLst/>
          </a:prstGeom>
        </p:spPr>
      </p:pic>
    </p:spTree>
    <p:extLst>
      <p:ext uri="{BB962C8B-B14F-4D97-AF65-F5344CB8AC3E}">
        <p14:creationId xmlns:p14="http://schemas.microsoft.com/office/powerpoint/2010/main" val="33786915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stretch>
            <a:fillRect/>
          </a:stretch>
        </p:blipFill>
        <p:spPr>
          <a:xfrm>
            <a:off x="0" y="189186"/>
            <a:ext cx="3367087" cy="4585887"/>
          </a:xfrm>
          <a:prstGeom prst="rect">
            <a:avLst/>
          </a:prstGeom>
        </p:spPr>
      </p:pic>
      <p:pic>
        <p:nvPicPr>
          <p:cNvPr id="3" name="Image 2"/>
          <p:cNvPicPr>
            <a:picLocks noChangeAspect="1"/>
          </p:cNvPicPr>
          <p:nvPr/>
        </p:nvPicPr>
        <p:blipFill>
          <a:blip r:embed="rId4"/>
          <a:stretch>
            <a:fillRect/>
          </a:stretch>
        </p:blipFill>
        <p:spPr>
          <a:xfrm>
            <a:off x="3367087" y="189186"/>
            <a:ext cx="8882740" cy="1261241"/>
          </a:xfrm>
          <a:prstGeom prst="rect">
            <a:avLst/>
          </a:prstGeom>
        </p:spPr>
      </p:pic>
      <p:pic>
        <p:nvPicPr>
          <p:cNvPr id="4" name="Image 3"/>
          <p:cNvPicPr>
            <a:picLocks noChangeAspect="1"/>
          </p:cNvPicPr>
          <p:nvPr/>
        </p:nvPicPr>
        <p:blipFill>
          <a:blip r:embed="rId5"/>
          <a:stretch>
            <a:fillRect/>
          </a:stretch>
        </p:blipFill>
        <p:spPr>
          <a:xfrm>
            <a:off x="3815912" y="1803674"/>
            <a:ext cx="7614088" cy="4410600"/>
          </a:xfrm>
          <a:prstGeom prst="rect">
            <a:avLst/>
          </a:prstGeom>
        </p:spPr>
      </p:pic>
    </p:spTree>
    <p:extLst>
      <p:ext uri="{BB962C8B-B14F-4D97-AF65-F5344CB8AC3E}">
        <p14:creationId xmlns:p14="http://schemas.microsoft.com/office/powerpoint/2010/main" val="10594605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6494" y="438150"/>
            <a:ext cx="11355506" cy="1096962"/>
          </a:xfrm>
        </p:spPr>
        <p:txBody>
          <a:bodyPr>
            <a:noAutofit/>
          </a:bodyPr>
          <a:lstStyle/>
          <a:p>
            <a:r>
              <a:rPr lang="fr-FR" sz="4000" b="1" dirty="0" smtClean="0"/>
              <a:t>Les textes de référence concernant l’évaluation</a:t>
            </a:r>
            <a:br>
              <a:rPr lang="fr-FR" sz="4000" b="1" dirty="0" smtClean="0"/>
            </a:br>
            <a:endParaRPr lang="fr-FR" sz="4000" dirty="0"/>
          </a:p>
        </p:txBody>
      </p:sp>
      <p:sp>
        <p:nvSpPr>
          <p:cNvPr id="3" name="Espace réservé du contenu 2"/>
          <p:cNvSpPr>
            <a:spLocks noGrp="1"/>
          </p:cNvSpPr>
          <p:nvPr>
            <p:ph idx="1"/>
          </p:nvPr>
        </p:nvSpPr>
        <p:spPr>
          <a:xfrm>
            <a:off x="1214082" y="1600200"/>
            <a:ext cx="9982200" cy="4572000"/>
          </a:xfrm>
        </p:spPr>
        <p:txBody>
          <a:bodyPr>
            <a:normAutofit/>
          </a:bodyPr>
          <a:lstStyle/>
          <a:p>
            <a:pPr marL="0" indent="0">
              <a:buNone/>
            </a:pPr>
            <a:r>
              <a:rPr lang="fr-FR" sz="2400" b="1" dirty="0" smtClean="0">
                <a:latin typeface="Arial" pitchFamily="34" charset="0"/>
                <a:cs typeface="Arial" pitchFamily="34" charset="0"/>
              </a:rPr>
              <a:t>Consulter le BOEN n° 3 du 21 janvier 2016 qui précise les modalités de suivi et d'évaluation des apprentissages des élèves au cycle 1 :</a:t>
            </a:r>
          </a:p>
          <a:p>
            <a:r>
              <a:rPr lang="fr-FR" sz="2400" b="1" dirty="0" smtClean="0">
                <a:latin typeface="Arial" pitchFamily="34" charset="0"/>
                <a:cs typeface="Arial" pitchFamily="34" charset="0"/>
                <a:hlinkClick r:id="rId3" action="ppaction://hlinkfile"/>
              </a:rPr>
              <a:t>le décret n° 2015-1929 du 31 décembre 2015 relatif à l'évaluation des acquis scolaires des élèves et au livret scolaire, à l'école et au collège (article 8)</a:t>
            </a:r>
            <a:endParaRPr lang="fr-FR" sz="2400" b="1" dirty="0" smtClean="0">
              <a:latin typeface="Arial" pitchFamily="34" charset="0"/>
              <a:cs typeface="Arial" pitchFamily="34" charset="0"/>
            </a:endParaRPr>
          </a:p>
          <a:p>
            <a:pPr marL="0" indent="0">
              <a:buNone/>
            </a:pPr>
            <a:endParaRPr lang="fr-FR" sz="2400" b="1" dirty="0" smtClean="0">
              <a:latin typeface="Arial" pitchFamily="34" charset="0"/>
              <a:cs typeface="Arial" pitchFamily="34" charset="0"/>
            </a:endParaRPr>
          </a:p>
          <a:p>
            <a:r>
              <a:rPr lang="fr-FR" sz="2400" b="1" dirty="0" smtClean="0">
                <a:latin typeface="Arial" pitchFamily="34" charset="0"/>
                <a:cs typeface="Arial" pitchFamily="34" charset="0"/>
                <a:hlinkClick r:id="rId4" action="ppaction://hlinkfile"/>
              </a:rPr>
              <a:t>l'arrêté </a:t>
            </a:r>
            <a:r>
              <a:rPr lang="fr-FR" sz="2400" b="1" dirty="0" smtClean="0">
                <a:latin typeface="Arial" pitchFamily="34" charset="0"/>
                <a:cs typeface="Arial" pitchFamily="34" charset="0"/>
                <a:hlinkClick r:id="rId4" action="ppaction://hlinkfile"/>
              </a:rPr>
              <a:t>du 31 décembre 2015 portant le modèle national de la synthèse des acquis scolaires de l'élève à l'issue de la dernière année de scolarité à l'école maternelle</a:t>
            </a:r>
            <a:endParaRPr lang="fr-FR" sz="2400" b="1" dirty="0" smtClean="0">
              <a:latin typeface="Arial" pitchFamily="34" charset="0"/>
              <a:cs typeface="Arial" pitchFamily="34" charset="0"/>
            </a:endParaRPr>
          </a:p>
          <a:p>
            <a:endParaRPr lang="fr-FR" sz="2400" dirty="0" smtClean="0"/>
          </a:p>
        </p:txBody>
      </p:sp>
    </p:spTree>
    <p:extLst>
      <p:ext uri="{BB962C8B-B14F-4D97-AF65-F5344CB8AC3E}">
        <p14:creationId xmlns:p14="http://schemas.microsoft.com/office/powerpoint/2010/main" val="369222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1120" y="532198"/>
            <a:ext cx="9532884" cy="5201424"/>
          </a:xfrm>
          <a:prstGeom prst="rect">
            <a:avLst/>
          </a:prstGeom>
        </p:spPr>
        <p:txBody>
          <a:bodyPr wrap="square">
            <a:spAutoFit/>
          </a:bodyPr>
          <a:lstStyle/>
          <a:p>
            <a:pPr algn="ctr"/>
            <a:r>
              <a:rPr lang="fr-FR" sz="4000" dirty="0">
                <a:solidFill>
                  <a:srgbClr val="514843"/>
                </a:solidFill>
              </a:rPr>
              <a:t>Le suivi des acquis ne nécessite pas de </a:t>
            </a:r>
          </a:p>
          <a:p>
            <a:endParaRPr lang="fr-FR" sz="4000" dirty="0">
              <a:solidFill>
                <a:srgbClr val="514843"/>
              </a:solidFill>
            </a:endParaRPr>
          </a:p>
          <a:p>
            <a:pPr algn="ctr"/>
            <a:r>
              <a:rPr lang="fr-FR" sz="3600" dirty="0">
                <a:solidFill>
                  <a:srgbClr val="514843"/>
                </a:solidFill>
              </a:rPr>
              <a:t>TOUT observer </a:t>
            </a:r>
          </a:p>
          <a:p>
            <a:pPr algn="ctr"/>
            <a:endParaRPr lang="fr-FR" sz="3600" dirty="0">
              <a:solidFill>
                <a:srgbClr val="514843"/>
              </a:solidFill>
            </a:endParaRPr>
          </a:p>
          <a:p>
            <a:pPr algn="ctr"/>
            <a:r>
              <a:rPr lang="fr-FR" sz="3600" dirty="0">
                <a:solidFill>
                  <a:srgbClr val="514843"/>
                </a:solidFill>
              </a:rPr>
              <a:t>TOUS les jours </a:t>
            </a:r>
          </a:p>
          <a:p>
            <a:pPr algn="ctr"/>
            <a:endParaRPr lang="fr-FR" sz="3600" dirty="0">
              <a:solidFill>
                <a:srgbClr val="514843"/>
              </a:solidFill>
            </a:endParaRPr>
          </a:p>
          <a:p>
            <a:pPr algn="ctr"/>
            <a:r>
              <a:rPr lang="fr-FR" sz="3600" dirty="0">
                <a:solidFill>
                  <a:srgbClr val="514843"/>
                </a:solidFill>
              </a:rPr>
              <a:t>pour CHAQUE enfant</a:t>
            </a:r>
          </a:p>
          <a:p>
            <a:pPr algn="ctr"/>
            <a:endParaRPr lang="fr-FR" sz="3600" dirty="0">
              <a:solidFill>
                <a:srgbClr val="514843"/>
              </a:solidFill>
            </a:endParaRPr>
          </a:p>
          <a:p>
            <a:pPr algn="ctr"/>
            <a:r>
              <a:rPr lang="fr-FR" sz="3600" dirty="0">
                <a:solidFill>
                  <a:srgbClr val="514843"/>
                </a:solidFill>
              </a:rPr>
              <a:t>dans TOUS LES DOMAINES</a:t>
            </a:r>
          </a:p>
        </p:txBody>
      </p:sp>
    </p:spTree>
    <p:extLst>
      <p:ext uri="{BB962C8B-B14F-4D97-AF65-F5344CB8AC3E}">
        <p14:creationId xmlns:p14="http://schemas.microsoft.com/office/powerpoint/2010/main" val="5118305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dirty="0" smtClean="0">
                <a:solidFill>
                  <a:srgbClr val="FF6600"/>
                </a:solidFill>
              </a:rPr>
              <a:t>Comment s’y prendre ?</a:t>
            </a:r>
            <a:endParaRPr lang="fr-FR" sz="4000" dirty="0">
              <a:solidFill>
                <a:srgbClr val="FF6600"/>
              </a:solidFill>
            </a:endParaRPr>
          </a:p>
        </p:txBody>
      </p:sp>
      <p:sp>
        <p:nvSpPr>
          <p:cNvPr id="3" name="Espace réservé du contenu 2"/>
          <p:cNvSpPr>
            <a:spLocks noGrp="1"/>
          </p:cNvSpPr>
          <p:nvPr>
            <p:ph idx="1"/>
          </p:nvPr>
        </p:nvSpPr>
        <p:spPr>
          <a:xfrm>
            <a:off x="685799" y="1314450"/>
            <a:ext cx="10942721" cy="5257800"/>
          </a:xfrm>
        </p:spPr>
        <p:txBody>
          <a:bodyPr>
            <a:normAutofit fontScale="85000" lnSpcReduction="20000"/>
          </a:bodyPr>
          <a:lstStyle/>
          <a:p>
            <a:pPr marL="0" indent="0">
              <a:buNone/>
            </a:pPr>
            <a:r>
              <a:rPr lang="fr-FR" sz="3400" dirty="0" smtClean="0"/>
              <a:t>1-</a:t>
            </a:r>
            <a:r>
              <a:rPr lang="fr-FR" sz="2800" b="1" dirty="0" smtClean="0"/>
              <a:t> </a:t>
            </a:r>
            <a:r>
              <a:rPr lang="fr-FR" sz="3600" dirty="0" smtClean="0"/>
              <a:t>Partir des attendus des programmes de fin de GS</a:t>
            </a:r>
          </a:p>
          <a:p>
            <a:pPr marL="0" indent="0">
              <a:buNone/>
            </a:pPr>
            <a:endParaRPr lang="fr-FR" sz="3600" dirty="0" smtClean="0"/>
          </a:p>
          <a:p>
            <a:pPr marL="0" indent="0">
              <a:buNone/>
            </a:pPr>
            <a:r>
              <a:rPr lang="fr-FR" sz="3600" dirty="0" smtClean="0"/>
              <a:t>2- Réfléchir en équipe les balises d’apprentissage (observables) en fonction des contextes d’enseignement*</a:t>
            </a:r>
          </a:p>
          <a:p>
            <a:pPr marL="0" indent="0">
              <a:buNone/>
            </a:pPr>
            <a:endParaRPr lang="fr-FR" sz="3600" dirty="0" smtClean="0"/>
          </a:p>
          <a:p>
            <a:pPr marL="0" indent="0">
              <a:buNone/>
            </a:pPr>
            <a:r>
              <a:rPr lang="fr-FR" sz="3600" dirty="0" smtClean="0"/>
              <a:t>3- Mettre en place des séquences ( longues) au service de la construction des apprentissages visés.</a:t>
            </a:r>
          </a:p>
          <a:p>
            <a:pPr marL="0" indent="0">
              <a:buNone/>
            </a:pPr>
            <a:endParaRPr lang="fr-FR" sz="3600" dirty="0" smtClean="0"/>
          </a:p>
          <a:p>
            <a:pPr marL="0" indent="0">
              <a:buNone/>
            </a:pPr>
            <a:r>
              <a:rPr lang="fr-FR" sz="3600" dirty="0" smtClean="0"/>
              <a:t> </a:t>
            </a:r>
            <a:r>
              <a:rPr lang="fr-FR" sz="3600" i="1" dirty="0" smtClean="0"/>
              <a:t>*Ce qui ne signifie pas  découper les balises en fonction des </a:t>
            </a:r>
          </a:p>
          <a:p>
            <a:pPr marL="0" indent="0">
              <a:buNone/>
            </a:pPr>
            <a:r>
              <a:rPr lang="fr-FR" sz="3600" i="1" dirty="0" smtClean="0"/>
              <a:t>niveaux de classe ( cela irait à l’encontre des partis pris de cette </a:t>
            </a:r>
          </a:p>
          <a:p>
            <a:pPr marL="0" indent="0">
              <a:buNone/>
            </a:pPr>
            <a:r>
              <a:rPr lang="fr-FR" sz="3600" i="1" dirty="0" smtClean="0"/>
              <a:t>évaluation positive et du programme)</a:t>
            </a:r>
          </a:p>
          <a:p>
            <a:pPr marL="0" indent="0">
              <a:buNone/>
            </a:pPr>
            <a:endParaRPr lang="fr-FR" sz="3600" b="1" dirty="0"/>
          </a:p>
        </p:txBody>
      </p:sp>
    </p:spTree>
    <p:extLst>
      <p:ext uri="{BB962C8B-B14F-4D97-AF65-F5344CB8AC3E}">
        <p14:creationId xmlns:p14="http://schemas.microsoft.com/office/powerpoint/2010/main" val="32351679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space réservé du contenu 3"/>
          <p:cNvPicPr>
            <a:picLocks noChangeAspect="1"/>
          </p:cNvPicPr>
          <p:nvPr/>
        </p:nvPicPr>
        <p:blipFill>
          <a:blip r:embed="rId3"/>
          <a:stretch>
            <a:fillRect/>
          </a:stretch>
        </p:blipFill>
        <p:spPr>
          <a:xfrm>
            <a:off x="774722" y="871978"/>
            <a:ext cx="6924675" cy="1466850"/>
          </a:xfrm>
          <a:prstGeom prst="rect">
            <a:avLst/>
          </a:prstGeom>
        </p:spPr>
      </p:pic>
      <p:pic>
        <p:nvPicPr>
          <p:cNvPr id="3" name="Image 2"/>
          <p:cNvPicPr>
            <a:picLocks noChangeAspect="1"/>
          </p:cNvPicPr>
          <p:nvPr/>
        </p:nvPicPr>
        <p:blipFill>
          <a:blip r:embed="rId4"/>
          <a:stretch>
            <a:fillRect/>
          </a:stretch>
        </p:blipFill>
        <p:spPr>
          <a:xfrm>
            <a:off x="642011" y="3500669"/>
            <a:ext cx="6804355" cy="838200"/>
          </a:xfrm>
          <a:prstGeom prst="rect">
            <a:avLst/>
          </a:prstGeom>
        </p:spPr>
      </p:pic>
      <p:pic>
        <p:nvPicPr>
          <p:cNvPr id="4" name="Image 3"/>
          <p:cNvPicPr>
            <a:picLocks noChangeAspect="1"/>
          </p:cNvPicPr>
          <p:nvPr/>
        </p:nvPicPr>
        <p:blipFill>
          <a:blip r:embed="rId5"/>
          <a:stretch>
            <a:fillRect/>
          </a:stretch>
        </p:blipFill>
        <p:spPr>
          <a:xfrm>
            <a:off x="8003151" y="999996"/>
            <a:ext cx="3829050" cy="4762500"/>
          </a:xfrm>
          <a:prstGeom prst="rect">
            <a:avLst/>
          </a:prstGeom>
        </p:spPr>
      </p:pic>
      <p:pic>
        <p:nvPicPr>
          <p:cNvPr id="5" name="Image 4"/>
          <p:cNvPicPr>
            <a:picLocks noChangeAspect="1"/>
          </p:cNvPicPr>
          <p:nvPr/>
        </p:nvPicPr>
        <p:blipFill>
          <a:blip r:embed="rId6"/>
          <a:stretch>
            <a:fillRect/>
          </a:stretch>
        </p:blipFill>
        <p:spPr>
          <a:xfrm>
            <a:off x="7812651" y="5804600"/>
            <a:ext cx="4019550" cy="800100"/>
          </a:xfrm>
          <a:prstGeom prst="rect">
            <a:avLst/>
          </a:prstGeom>
        </p:spPr>
      </p:pic>
      <p:sp>
        <p:nvSpPr>
          <p:cNvPr id="6" name="ZoneTexte 5"/>
          <p:cNvSpPr txBox="1"/>
          <p:nvPr/>
        </p:nvSpPr>
        <p:spPr>
          <a:xfrm>
            <a:off x="642011" y="4380973"/>
            <a:ext cx="7661774" cy="1477328"/>
          </a:xfrm>
          <a:prstGeom prst="rect">
            <a:avLst/>
          </a:prstGeom>
          <a:noFill/>
        </p:spPr>
        <p:txBody>
          <a:bodyPr wrap="square" rtlCol="0">
            <a:spAutoFit/>
          </a:bodyPr>
          <a:lstStyle/>
          <a:p>
            <a:r>
              <a:rPr lang="fr-FR" u="sng" dirty="0">
                <a:solidFill>
                  <a:srgbClr val="514843"/>
                </a:solidFill>
              </a:rPr>
              <a:t>Niveau 1: </a:t>
            </a:r>
            <a:r>
              <a:rPr lang="fr-FR" dirty="0">
                <a:solidFill>
                  <a:srgbClr val="514843"/>
                </a:solidFill>
              </a:rPr>
              <a:t>entre en communication par gestes, attitudes…</a:t>
            </a:r>
          </a:p>
          <a:p>
            <a:r>
              <a:rPr lang="fr-FR" u="sng" dirty="0">
                <a:solidFill>
                  <a:srgbClr val="514843"/>
                </a:solidFill>
              </a:rPr>
              <a:t>Niveau 2: </a:t>
            </a:r>
            <a:r>
              <a:rPr lang="fr-FR" dirty="0">
                <a:solidFill>
                  <a:srgbClr val="514843"/>
                </a:solidFill>
              </a:rPr>
              <a:t>s’exprime verbalement à l’aide de quelques mots (</a:t>
            </a:r>
            <a:r>
              <a:rPr lang="fr-FR" sz="1600" dirty="0">
                <a:solidFill>
                  <a:srgbClr val="514843"/>
                </a:solidFill>
              </a:rPr>
              <a:t>pairs/adultes…)</a:t>
            </a:r>
          </a:p>
          <a:p>
            <a:r>
              <a:rPr lang="fr-FR" u="sng" dirty="0">
                <a:solidFill>
                  <a:srgbClr val="514843"/>
                </a:solidFill>
              </a:rPr>
              <a:t>Niveau 3: </a:t>
            </a:r>
            <a:r>
              <a:rPr lang="fr-FR" dirty="0">
                <a:solidFill>
                  <a:srgbClr val="514843"/>
                </a:solidFill>
              </a:rPr>
              <a:t>endosse des postures de locuteur et interlocuteur..</a:t>
            </a:r>
          </a:p>
          <a:p>
            <a:endParaRPr lang="fr-FR" dirty="0">
              <a:solidFill>
                <a:srgbClr val="514843"/>
              </a:solidFill>
            </a:endParaRPr>
          </a:p>
        </p:txBody>
      </p:sp>
      <p:sp>
        <p:nvSpPr>
          <p:cNvPr id="7" name="ZoneTexte 6"/>
          <p:cNvSpPr txBox="1"/>
          <p:nvPr/>
        </p:nvSpPr>
        <p:spPr>
          <a:xfrm>
            <a:off x="-1696588" y="73194"/>
            <a:ext cx="14263952" cy="830997"/>
          </a:xfrm>
          <a:prstGeom prst="rect">
            <a:avLst/>
          </a:prstGeom>
          <a:noFill/>
        </p:spPr>
        <p:txBody>
          <a:bodyPr wrap="square" rtlCol="0">
            <a:spAutoFit/>
          </a:bodyPr>
          <a:lstStyle/>
          <a:p>
            <a:pPr algn="ctr"/>
            <a:r>
              <a:rPr lang="fr-FR" sz="2400" dirty="0">
                <a:solidFill>
                  <a:srgbClr val="FF6600"/>
                </a:solidFill>
              </a:rPr>
              <a:t>Etape 1: </a:t>
            </a:r>
            <a:r>
              <a:rPr lang="fr-FR" sz="2400" dirty="0" smtClean="0">
                <a:solidFill>
                  <a:srgbClr val="FF6600"/>
                </a:solidFill>
              </a:rPr>
              <a:t>Lire les </a:t>
            </a:r>
            <a:r>
              <a:rPr lang="fr-FR" sz="2400" dirty="0">
                <a:solidFill>
                  <a:srgbClr val="FF6600"/>
                </a:solidFill>
              </a:rPr>
              <a:t>attendus des programme en fin d’école maternelle </a:t>
            </a:r>
          </a:p>
          <a:p>
            <a:pPr algn="ctr"/>
            <a:r>
              <a:rPr lang="fr-FR" sz="2400" dirty="0">
                <a:solidFill>
                  <a:srgbClr val="FF6600"/>
                </a:solidFill>
              </a:rPr>
              <a:t>+ indicateurs de progrès</a:t>
            </a:r>
          </a:p>
        </p:txBody>
      </p:sp>
      <p:sp>
        <p:nvSpPr>
          <p:cNvPr id="8" name="ZoneTexte 7"/>
          <p:cNvSpPr txBox="1"/>
          <p:nvPr/>
        </p:nvSpPr>
        <p:spPr>
          <a:xfrm>
            <a:off x="-1027850" y="2504250"/>
            <a:ext cx="9580730" cy="461665"/>
          </a:xfrm>
          <a:prstGeom prst="rect">
            <a:avLst/>
          </a:prstGeom>
          <a:noFill/>
        </p:spPr>
        <p:txBody>
          <a:bodyPr wrap="square" rtlCol="0">
            <a:spAutoFit/>
          </a:bodyPr>
          <a:lstStyle/>
          <a:p>
            <a:pPr algn="ctr"/>
            <a:r>
              <a:rPr lang="fr-FR" sz="2400" dirty="0">
                <a:solidFill>
                  <a:srgbClr val="FF6600"/>
                </a:solidFill>
              </a:rPr>
              <a:t>Etape 2: </a:t>
            </a:r>
            <a:r>
              <a:rPr lang="fr-FR" sz="2400" dirty="0" smtClean="0">
                <a:solidFill>
                  <a:srgbClr val="FF6600"/>
                </a:solidFill>
              </a:rPr>
              <a:t>Déterminer des indicateurs </a:t>
            </a:r>
            <a:r>
              <a:rPr lang="fr-FR" sz="2400" dirty="0">
                <a:solidFill>
                  <a:srgbClr val="FF6600"/>
                </a:solidFill>
              </a:rPr>
              <a:t>de progrès</a:t>
            </a:r>
          </a:p>
        </p:txBody>
      </p:sp>
      <p:sp>
        <p:nvSpPr>
          <p:cNvPr id="9" name="ZoneTexte 8"/>
          <p:cNvSpPr txBox="1"/>
          <p:nvPr/>
        </p:nvSpPr>
        <p:spPr>
          <a:xfrm>
            <a:off x="8003151" y="693683"/>
            <a:ext cx="3947111" cy="369332"/>
          </a:xfrm>
          <a:prstGeom prst="rect">
            <a:avLst/>
          </a:prstGeom>
          <a:noFill/>
        </p:spPr>
        <p:txBody>
          <a:bodyPr wrap="square" rtlCol="0">
            <a:spAutoFit/>
          </a:bodyPr>
          <a:lstStyle/>
          <a:p>
            <a:pPr algn="ctr"/>
            <a:r>
              <a:rPr lang="fr-FR" b="1" dirty="0" smtClean="0">
                <a:solidFill>
                  <a:srgbClr val="92D050"/>
                </a:solidFill>
              </a:rPr>
              <a:t>OBSERVABLES</a:t>
            </a:r>
            <a:endParaRPr lang="fr-FR" b="1" dirty="0">
              <a:solidFill>
                <a:srgbClr val="92D050"/>
              </a:solidFill>
            </a:endParaRPr>
          </a:p>
        </p:txBody>
      </p:sp>
    </p:spTree>
    <p:extLst>
      <p:ext uri="{BB962C8B-B14F-4D97-AF65-F5344CB8AC3E}">
        <p14:creationId xmlns:p14="http://schemas.microsoft.com/office/powerpoint/2010/main" val="41700018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45910" y="150125"/>
            <a:ext cx="9298675" cy="954107"/>
          </a:xfrm>
          <a:prstGeom prst="rect">
            <a:avLst/>
          </a:prstGeom>
          <a:noFill/>
        </p:spPr>
        <p:txBody>
          <a:bodyPr wrap="square" rtlCol="0">
            <a:spAutoFit/>
          </a:bodyPr>
          <a:lstStyle/>
          <a:p>
            <a:r>
              <a:rPr lang="fr-FR" sz="2800" dirty="0">
                <a:solidFill>
                  <a:srgbClr val="FF6600"/>
                </a:solidFill>
              </a:rPr>
              <a:t>Etape 3: </a:t>
            </a:r>
            <a:r>
              <a:rPr lang="fr-FR" sz="2800" dirty="0" smtClean="0">
                <a:solidFill>
                  <a:srgbClr val="FF6600"/>
                </a:solidFill>
              </a:rPr>
              <a:t>Mettre en œuvre de </a:t>
            </a:r>
            <a:r>
              <a:rPr lang="fr-FR" sz="2800" dirty="0">
                <a:solidFill>
                  <a:srgbClr val="FF6600"/>
                </a:solidFill>
              </a:rPr>
              <a:t>séquences d’apprentissage </a:t>
            </a:r>
            <a:r>
              <a:rPr lang="fr-FR" sz="2800" dirty="0" smtClean="0">
                <a:solidFill>
                  <a:srgbClr val="FF6600"/>
                </a:solidFill>
              </a:rPr>
              <a:t>au </a:t>
            </a:r>
            <a:r>
              <a:rPr lang="fr-FR" sz="2800" dirty="0">
                <a:solidFill>
                  <a:srgbClr val="FF6600"/>
                </a:solidFill>
              </a:rPr>
              <a:t>service des objectifs visés</a:t>
            </a:r>
          </a:p>
        </p:txBody>
      </p:sp>
      <p:sp>
        <p:nvSpPr>
          <p:cNvPr id="3" name="ZoneTexte 2"/>
          <p:cNvSpPr txBox="1"/>
          <p:nvPr/>
        </p:nvSpPr>
        <p:spPr>
          <a:xfrm>
            <a:off x="545909" y="1310186"/>
            <a:ext cx="11259403" cy="3139321"/>
          </a:xfrm>
          <a:prstGeom prst="rect">
            <a:avLst/>
          </a:prstGeom>
          <a:noFill/>
        </p:spPr>
        <p:txBody>
          <a:bodyPr wrap="square" rtlCol="0">
            <a:spAutoFit/>
          </a:bodyPr>
          <a:lstStyle/>
          <a:p>
            <a:pPr marL="285750" indent="-285750">
              <a:buFont typeface="Arial" panose="020B0604020202020204" pitchFamily="34" charset="0"/>
              <a:buChar char="•"/>
            </a:pPr>
            <a:r>
              <a:rPr lang="fr-FR" dirty="0">
                <a:solidFill>
                  <a:srgbClr val="514843"/>
                </a:solidFill>
              </a:rPr>
              <a:t>Séquence /</a:t>
            </a:r>
            <a:r>
              <a:rPr lang="fr-FR" dirty="0" err="1">
                <a:solidFill>
                  <a:srgbClr val="514843"/>
                </a:solidFill>
              </a:rPr>
              <a:t>Obj</a:t>
            </a:r>
            <a:r>
              <a:rPr lang="fr-FR" dirty="0">
                <a:solidFill>
                  <a:srgbClr val="514843"/>
                </a:solidFill>
              </a:rPr>
              <a:t> : oser entre en communication</a:t>
            </a:r>
          </a:p>
          <a:p>
            <a:r>
              <a:rPr lang="fr-FR" u="sng" dirty="0">
                <a:solidFill>
                  <a:srgbClr val="514843"/>
                </a:solidFill>
              </a:rPr>
              <a:t>Dispositif: </a:t>
            </a:r>
            <a:r>
              <a:rPr lang="fr-FR" b="1" dirty="0">
                <a:solidFill>
                  <a:srgbClr val="514843"/>
                </a:solidFill>
              </a:rPr>
              <a:t>tous </a:t>
            </a:r>
            <a:r>
              <a:rPr lang="fr-FR" dirty="0">
                <a:solidFill>
                  <a:srgbClr val="514843"/>
                </a:solidFill>
              </a:rPr>
              <a:t>les matins à l’accueil, interactions individuelles enseignant /2 à 3 élèves repérés par rapport à cette difficulté autour d’un support ( imagier, sac à surprises…) ou dans un coin jeu.</a:t>
            </a:r>
          </a:p>
          <a:p>
            <a:pPr marL="285750" indent="-285750">
              <a:buFont typeface="Arial" panose="020B0604020202020204" pitchFamily="34" charset="0"/>
              <a:buChar char="•"/>
            </a:pPr>
            <a:endParaRPr lang="fr-FR" dirty="0">
              <a:solidFill>
                <a:srgbClr val="514843"/>
              </a:solidFill>
            </a:endParaRPr>
          </a:p>
          <a:p>
            <a:pPr marL="285750" indent="-285750">
              <a:buFont typeface="Arial" panose="020B0604020202020204" pitchFamily="34" charset="0"/>
              <a:buChar char="•"/>
            </a:pPr>
            <a:r>
              <a:rPr lang="fr-FR" dirty="0">
                <a:solidFill>
                  <a:srgbClr val="514843"/>
                </a:solidFill>
              </a:rPr>
              <a:t>Séquence/</a:t>
            </a:r>
            <a:r>
              <a:rPr lang="fr-FR" dirty="0" err="1">
                <a:solidFill>
                  <a:srgbClr val="514843"/>
                </a:solidFill>
              </a:rPr>
              <a:t>Obj</a:t>
            </a:r>
            <a:r>
              <a:rPr lang="fr-FR" dirty="0">
                <a:solidFill>
                  <a:srgbClr val="514843"/>
                </a:solidFill>
              </a:rPr>
              <a:t>: entrer en communication dans un petit groupe</a:t>
            </a:r>
          </a:p>
          <a:p>
            <a:r>
              <a:rPr lang="fr-FR" u="sng" dirty="0">
                <a:solidFill>
                  <a:srgbClr val="514843"/>
                </a:solidFill>
              </a:rPr>
              <a:t>Dispositif: </a:t>
            </a:r>
          </a:p>
          <a:p>
            <a:pPr marL="285750" indent="-285750">
              <a:buFontTx/>
              <a:buChar char="-"/>
            </a:pPr>
            <a:r>
              <a:rPr lang="fr-FR" dirty="0">
                <a:solidFill>
                  <a:srgbClr val="514843"/>
                </a:solidFill>
              </a:rPr>
              <a:t>l’enseignant une à deux fois /semaine, regroupe les enfants qui ont cette difficulté et met en œuvre un atelier au service de cet objectif en utilisant des supports facilitant la </a:t>
            </a:r>
            <a:r>
              <a:rPr lang="fr-FR" dirty="0" smtClean="0">
                <a:solidFill>
                  <a:srgbClr val="514843"/>
                </a:solidFill>
              </a:rPr>
              <a:t>parole</a:t>
            </a:r>
          </a:p>
          <a:p>
            <a:pPr marL="285750" indent="-285750">
              <a:buFontTx/>
              <a:buChar char="-"/>
            </a:pPr>
            <a:endParaRPr lang="fr-FR" dirty="0">
              <a:solidFill>
                <a:srgbClr val="514843"/>
              </a:solidFill>
            </a:endParaRPr>
          </a:p>
          <a:p>
            <a:pPr marL="285750" indent="-285750">
              <a:buFontTx/>
              <a:buChar char="-"/>
            </a:pPr>
            <a:r>
              <a:rPr lang="fr-FR" dirty="0">
                <a:solidFill>
                  <a:srgbClr val="514843"/>
                </a:solidFill>
              </a:rPr>
              <a:t>L’enseignant met en œuvre des ateliers dans lesquels les tours de parole sont toujours organisés de manière identique ( de gauche à droite, chacun doit prendre la parole quand son tour arrive…)</a:t>
            </a:r>
          </a:p>
        </p:txBody>
      </p:sp>
      <p:sp>
        <p:nvSpPr>
          <p:cNvPr id="4" name="ZoneTexte 3"/>
          <p:cNvSpPr txBox="1"/>
          <p:nvPr/>
        </p:nvSpPr>
        <p:spPr>
          <a:xfrm>
            <a:off x="545909" y="4546978"/>
            <a:ext cx="11791667" cy="1815882"/>
          </a:xfrm>
          <a:prstGeom prst="rect">
            <a:avLst/>
          </a:prstGeom>
          <a:noFill/>
        </p:spPr>
        <p:txBody>
          <a:bodyPr wrap="square" rtlCol="0">
            <a:spAutoFit/>
          </a:bodyPr>
          <a:lstStyle/>
          <a:p>
            <a:r>
              <a:rPr lang="fr-FR" sz="2800" dirty="0">
                <a:solidFill>
                  <a:srgbClr val="FF6600"/>
                </a:solidFill>
              </a:rPr>
              <a:t>Etape 4: </a:t>
            </a:r>
            <a:r>
              <a:rPr lang="fr-FR" sz="2800" dirty="0" smtClean="0">
                <a:solidFill>
                  <a:srgbClr val="FF6600"/>
                </a:solidFill>
              </a:rPr>
              <a:t>Observer les </a:t>
            </a:r>
            <a:r>
              <a:rPr lang="fr-FR" sz="2800" dirty="0">
                <a:solidFill>
                  <a:srgbClr val="FF6600"/>
                </a:solidFill>
              </a:rPr>
              <a:t>progrès de l’élève  </a:t>
            </a:r>
            <a:r>
              <a:rPr lang="fr-FR" sz="2800" dirty="0">
                <a:solidFill>
                  <a:srgbClr val="514843"/>
                </a:solidFill>
              </a:rPr>
              <a:t>(</a:t>
            </a:r>
            <a:r>
              <a:rPr lang="fr-FR" sz="2400" dirty="0">
                <a:solidFill>
                  <a:srgbClr val="514843"/>
                </a:solidFill>
              </a:rPr>
              <a:t>si besoin repérage des difficultés/points de vigilance) </a:t>
            </a:r>
            <a:r>
              <a:rPr lang="fr-FR" sz="2400" dirty="0" err="1" smtClean="0">
                <a:solidFill>
                  <a:srgbClr val="514843"/>
                </a:solidFill>
              </a:rPr>
              <a:t>cf</a:t>
            </a:r>
            <a:r>
              <a:rPr lang="fr-FR" sz="2400" dirty="0" smtClean="0">
                <a:solidFill>
                  <a:srgbClr val="514843"/>
                </a:solidFill>
              </a:rPr>
              <a:t> diapo </a:t>
            </a:r>
            <a:r>
              <a:rPr lang="fr-FR" sz="2400" dirty="0">
                <a:solidFill>
                  <a:srgbClr val="514843"/>
                </a:solidFill>
              </a:rPr>
              <a:t>suivante</a:t>
            </a:r>
          </a:p>
          <a:p>
            <a:endParaRPr lang="fr-FR" sz="2800" dirty="0">
              <a:solidFill>
                <a:srgbClr val="FF6600"/>
              </a:solidFill>
            </a:endParaRPr>
          </a:p>
          <a:p>
            <a:r>
              <a:rPr lang="fr-FR" sz="2800" dirty="0">
                <a:solidFill>
                  <a:srgbClr val="FF6600"/>
                </a:solidFill>
              </a:rPr>
              <a:t>Etape 5: </a:t>
            </a:r>
            <a:r>
              <a:rPr lang="fr-FR" sz="2800" dirty="0" smtClean="0">
                <a:solidFill>
                  <a:srgbClr val="FF6600"/>
                </a:solidFill>
              </a:rPr>
              <a:t>Accompagner de manière différenciée</a:t>
            </a:r>
            <a:endParaRPr lang="fr-FR" sz="2800" dirty="0">
              <a:solidFill>
                <a:srgbClr val="FF6600"/>
              </a:solidFill>
            </a:endParaRPr>
          </a:p>
        </p:txBody>
      </p:sp>
    </p:spTree>
    <p:extLst>
      <p:ext uri="{BB962C8B-B14F-4D97-AF65-F5344CB8AC3E}">
        <p14:creationId xmlns:p14="http://schemas.microsoft.com/office/powerpoint/2010/main" val="27252489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31800" y="432432"/>
            <a:ext cx="11588750" cy="5885815"/>
          </a:xfrm>
        </p:spPr>
        <p:txBody>
          <a:bodyPr>
            <a:normAutofit fontScale="85000" lnSpcReduction="10000"/>
          </a:bodyPr>
          <a:lstStyle/>
          <a:p>
            <a:pPr marL="0" indent="0" algn="ctr">
              <a:buNone/>
            </a:pPr>
            <a:r>
              <a:rPr lang="fr-FR" sz="4100" b="1" dirty="0" smtClean="0">
                <a:solidFill>
                  <a:srgbClr val="0070C0"/>
                </a:solidFill>
              </a:rPr>
              <a:t>Une </a:t>
            </a:r>
            <a:r>
              <a:rPr lang="fr-FR" sz="4100" b="1" dirty="0">
                <a:solidFill>
                  <a:srgbClr val="0070C0"/>
                </a:solidFill>
              </a:rPr>
              <a:t>gestion de classe qui favorise une posture </a:t>
            </a:r>
            <a:r>
              <a:rPr lang="fr-FR" sz="4100" b="1" dirty="0" smtClean="0">
                <a:solidFill>
                  <a:srgbClr val="0070C0"/>
                </a:solidFill>
              </a:rPr>
              <a:t>d’observateur</a:t>
            </a:r>
            <a:endParaRPr lang="fr-FR" sz="4100" b="1" dirty="0" smtClean="0">
              <a:solidFill>
                <a:srgbClr val="0070C0"/>
              </a:solidFill>
            </a:endParaRPr>
          </a:p>
          <a:p>
            <a:pPr marL="0" indent="0">
              <a:buNone/>
            </a:pPr>
            <a:r>
              <a:rPr lang="fr-FR" sz="3600" dirty="0" smtClean="0">
                <a:solidFill>
                  <a:srgbClr val="002060"/>
                </a:solidFill>
              </a:rPr>
              <a:t>  </a:t>
            </a:r>
            <a:endParaRPr lang="fr-FR" sz="3200" dirty="0">
              <a:solidFill>
                <a:srgbClr val="002060"/>
              </a:solidFill>
              <a:latin typeface="Arial" pitchFamily="34" charset="0"/>
              <a:cs typeface="Arial" pitchFamily="34" charset="0"/>
            </a:endParaRPr>
          </a:p>
          <a:p>
            <a:pPr marL="0" indent="0">
              <a:buNone/>
            </a:pPr>
            <a:r>
              <a:rPr lang="fr-FR" sz="3200" b="1" i="1" u="sng" dirty="0" smtClean="0">
                <a:solidFill>
                  <a:schemeClr val="accent1"/>
                </a:solidFill>
                <a:latin typeface="Arial" pitchFamily="34" charset="0"/>
                <a:cs typeface="Arial" pitchFamily="34" charset="0"/>
              </a:rPr>
              <a:t>Deux </a:t>
            </a:r>
            <a:r>
              <a:rPr lang="fr-FR" sz="3200" b="1" i="1" u="sng" dirty="0" smtClean="0">
                <a:solidFill>
                  <a:schemeClr val="accent1"/>
                </a:solidFill>
                <a:latin typeface="Arial" pitchFamily="34" charset="0"/>
                <a:cs typeface="Arial" pitchFamily="34" charset="0"/>
              </a:rPr>
              <a:t>voies : </a:t>
            </a:r>
          </a:p>
          <a:p>
            <a:pPr marL="0" indent="0">
              <a:buNone/>
            </a:pPr>
            <a:r>
              <a:rPr lang="fr-FR" dirty="0" smtClean="0">
                <a:latin typeface="Arial" pitchFamily="34" charset="0"/>
                <a:cs typeface="Arial" pitchFamily="34" charset="0"/>
              </a:rPr>
              <a:t>- </a:t>
            </a:r>
            <a:r>
              <a:rPr lang="fr-FR" dirty="0">
                <a:latin typeface="Arial" pitchFamily="34" charset="0"/>
                <a:cs typeface="Arial" pitchFamily="34" charset="0"/>
              </a:rPr>
              <a:t>N</a:t>
            </a:r>
            <a:r>
              <a:rPr lang="fr-FR" sz="3200" dirty="0" smtClean="0">
                <a:latin typeface="Arial" pitchFamily="34" charset="0"/>
                <a:cs typeface="Arial" pitchFamily="34" charset="0"/>
              </a:rPr>
              <a:t>e </a:t>
            </a:r>
            <a:r>
              <a:rPr lang="fr-FR" sz="3200" dirty="0">
                <a:latin typeface="Arial" pitchFamily="34" charset="0"/>
                <a:cs typeface="Arial" pitchFamily="34" charset="0"/>
              </a:rPr>
              <a:t>pas être toujours en situation d’animation d’un groupe, se dégager pour observer… et </a:t>
            </a:r>
            <a:r>
              <a:rPr lang="fr-FR" sz="3200" u="sng" dirty="0">
                <a:latin typeface="Arial" pitchFamily="34" charset="0"/>
                <a:cs typeface="Arial" pitchFamily="34" charset="0"/>
              </a:rPr>
              <a:t>le dire aux </a:t>
            </a:r>
            <a:r>
              <a:rPr lang="fr-FR" sz="3200" u="sng" dirty="0" smtClean="0">
                <a:latin typeface="Arial" pitchFamily="34" charset="0"/>
                <a:cs typeface="Arial" pitchFamily="34" charset="0"/>
              </a:rPr>
              <a:t>enfants</a:t>
            </a:r>
            <a:r>
              <a:rPr lang="fr-FR" sz="3200" dirty="0" smtClean="0">
                <a:latin typeface="Arial" pitchFamily="34" charset="0"/>
                <a:cs typeface="Arial" pitchFamily="34" charset="0"/>
              </a:rPr>
              <a:t>.</a:t>
            </a:r>
            <a:endParaRPr lang="fr-FR" sz="3200" dirty="0">
              <a:latin typeface="Arial" pitchFamily="34" charset="0"/>
              <a:cs typeface="Arial" pitchFamily="34" charset="0"/>
            </a:endParaRPr>
          </a:p>
          <a:p>
            <a:pPr marL="0" indent="0">
              <a:buNone/>
            </a:pPr>
            <a:r>
              <a:rPr lang="fr-FR" dirty="0" smtClean="0">
                <a:latin typeface="Arial" pitchFamily="34" charset="0"/>
                <a:cs typeface="Arial" pitchFamily="34" charset="0"/>
              </a:rPr>
              <a:t>- </a:t>
            </a:r>
            <a:r>
              <a:rPr lang="fr-FR" dirty="0">
                <a:latin typeface="Arial" pitchFamily="34" charset="0"/>
                <a:cs typeface="Arial" pitchFamily="34" charset="0"/>
              </a:rPr>
              <a:t>A</a:t>
            </a:r>
            <a:r>
              <a:rPr lang="fr-FR" sz="3200" dirty="0" smtClean="0">
                <a:latin typeface="Arial" pitchFamily="34" charset="0"/>
                <a:cs typeface="Arial" pitchFamily="34" charset="0"/>
              </a:rPr>
              <a:t>nimer </a:t>
            </a:r>
            <a:r>
              <a:rPr lang="fr-FR" sz="3200" dirty="0">
                <a:latin typeface="Arial" pitchFamily="34" charset="0"/>
                <a:cs typeface="Arial" pitchFamily="34" charset="0"/>
              </a:rPr>
              <a:t>un groupe en vue d’évaluer quelque chose de particulier</a:t>
            </a:r>
            <a:r>
              <a:rPr lang="fr-FR" sz="3200" dirty="0" smtClean="0">
                <a:latin typeface="Arial" pitchFamily="34" charset="0"/>
                <a:cs typeface="Arial" pitchFamily="34" charset="0"/>
              </a:rPr>
              <a:t>.</a:t>
            </a:r>
          </a:p>
          <a:p>
            <a:endParaRPr lang="fr-FR" sz="3200" dirty="0">
              <a:latin typeface="Arial" pitchFamily="34" charset="0"/>
              <a:cs typeface="Arial" pitchFamily="34" charset="0"/>
            </a:endParaRPr>
          </a:p>
          <a:p>
            <a:pPr marL="0" indent="0">
              <a:buNone/>
            </a:pPr>
            <a:r>
              <a:rPr lang="fr-FR" sz="3200" b="1" u="sng" dirty="0" smtClean="0">
                <a:solidFill>
                  <a:schemeClr val="accent1"/>
                </a:solidFill>
                <a:latin typeface="Arial" pitchFamily="34" charset="0"/>
                <a:cs typeface="Arial" pitchFamily="34" charset="0"/>
              </a:rPr>
              <a:t>Des </a:t>
            </a:r>
            <a:r>
              <a:rPr lang="fr-FR" sz="3200" b="1" u="sng" dirty="0">
                <a:solidFill>
                  <a:schemeClr val="accent1"/>
                </a:solidFill>
                <a:latin typeface="Arial" pitchFamily="34" charset="0"/>
                <a:cs typeface="Arial" pitchFamily="34" charset="0"/>
              </a:rPr>
              <a:t>organisations possibles :</a:t>
            </a:r>
          </a:p>
          <a:p>
            <a:pPr marL="0" indent="0">
              <a:buNone/>
            </a:pPr>
            <a:r>
              <a:rPr lang="fr-FR" dirty="0" smtClean="0">
                <a:latin typeface="Arial" pitchFamily="34" charset="0"/>
                <a:cs typeface="Arial" pitchFamily="34" charset="0"/>
              </a:rPr>
              <a:t>- </a:t>
            </a:r>
            <a:r>
              <a:rPr lang="fr-FR" sz="3200" dirty="0" smtClean="0">
                <a:latin typeface="Arial" pitchFamily="34" charset="0"/>
                <a:cs typeface="Arial" pitchFamily="34" charset="0"/>
              </a:rPr>
              <a:t>En </a:t>
            </a:r>
            <a:r>
              <a:rPr lang="fr-FR" sz="3200" dirty="0">
                <a:latin typeface="Arial" pitchFamily="34" charset="0"/>
                <a:cs typeface="Arial" pitchFamily="34" charset="0"/>
              </a:rPr>
              <a:t>parallèle dans des «</a:t>
            </a:r>
            <a:r>
              <a:rPr lang="fr-FR" sz="3200" b="1" dirty="0">
                <a:latin typeface="Arial" pitchFamily="34" charset="0"/>
                <a:cs typeface="Arial" pitchFamily="34" charset="0"/>
              </a:rPr>
              <a:t>coins-ateliers</a:t>
            </a:r>
            <a:r>
              <a:rPr lang="fr-FR" sz="3200" dirty="0">
                <a:latin typeface="Arial" pitchFamily="34" charset="0"/>
                <a:cs typeface="Arial" pitchFamily="34" charset="0"/>
              </a:rPr>
              <a:t>» : activités «projet» ; activités «problème», «défi», «exploit» ; activités «exercice» ; activités «jeu»</a:t>
            </a:r>
          </a:p>
          <a:p>
            <a:pPr marL="0" indent="0">
              <a:buNone/>
            </a:pPr>
            <a:r>
              <a:rPr lang="fr-FR" dirty="0" smtClean="0">
                <a:latin typeface="Arial" pitchFamily="34" charset="0"/>
                <a:cs typeface="Arial" pitchFamily="34" charset="0"/>
              </a:rPr>
              <a:t>- </a:t>
            </a:r>
            <a:r>
              <a:rPr lang="fr-FR" sz="3200" dirty="0" smtClean="0">
                <a:latin typeface="Arial" pitchFamily="34" charset="0"/>
                <a:cs typeface="Arial" pitchFamily="34" charset="0"/>
              </a:rPr>
              <a:t>Des </a:t>
            </a:r>
            <a:r>
              <a:rPr lang="fr-FR" sz="3200" dirty="0">
                <a:latin typeface="Arial" pitchFamily="34" charset="0"/>
                <a:cs typeface="Arial" pitchFamily="34" charset="0"/>
              </a:rPr>
              <a:t>«ateliers de manipulation et d’expérimentation</a:t>
            </a:r>
            <a:r>
              <a:rPr lang="fr-FR" sz="3200" dirty="0" smtClean="0">
                <a:latin typeface="Arial" pitchFamily="34" charset="0"/>
                <a:cs typeface="Arial" pitchFamily="34" charset="0"/>
              </a:rPr>
              <a:t>»(ateliers autonomes) </a:t>
            </a:r>
            <a:r>
              <a:rPr lang="fr-FR" sz="3200" dirty="0">
                <a:latin typeface="Arial" pitchFamily="34" charset="0"/>
                <a:cs typeface="Arial" pitchFamily="34" charset="0"/>
              </a:rPr>
              <a:t>avec visées de développement de la manipulation, de la concentration, de l’initiative. </a:t>
            </a:r>
            <a:endParaRPr lang="fr-FR" sz="3200" dirty="0">
              <a:solidFill>
                <a:srgbClr val="002060"/>
              </a:solidFill>
              <a:latin typeface="Arial" pitchFamily="34" charset="0"/>
              <a:cs typeface="Arial" pitchFamily="34" charset="0"/>
            </a:endParaRPr>
          </a:p>
        </p:txBody>
      </p:sp>
    </p:spTree>
    <p:extLst>
      <p:ext uri="{BB962C8B-B14F-4D97-AF65-F5344CB8AC3E}">
        <p14:creationId xmlns:p14="http://schemas.microsoft.com/office/powerpoint/2010/main" val="32162495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000" b="1" dirty="0" smtClean="0">
                <a:solidFill>
                  <a:srgbClr val="0070C0"/>
                </a:solidFill>
              </a:rPr>
              <a:t>QUAND ?</a:t>
            </a:r>
            <a:endParaRPr lang="fr-FR" sz="4000" b="1" dirty="0">
              <a:solidFill>
                <a:srgbClr val="0070C0"/>
              </a:solidFill>
            </a:endParaRPr>
          </a:p>
        </p:txBody>
      </p:sp>
      <p:sp>
        <p:nvSpPr>
          <p:cNvPr id="3" name="Espace réservé du contenu 2"/>
          <p:cNvSpPr>
            <a:spLocks noGrp="1"/>
          </p:cNvSpPr>
          <p:nvPr>
            <p:ph idx="1"/>
          </p:nvPr>
        </p:nvSpPr>
        <p:spPr/>
        <p:txBody>
          <a:bodyPr>
            <a:normAutofit/>
          </a:bodyPr>
          <a:lstStyle/>
          <a:p>
            <a:r>
              <a:rPr lang="fr-FR" sz="3200" b="1" dirty="0" smtClean="0"/>
              <a:t>Soit une observation spontanée</a:t>
            </a:r>
            <a:r>
              <a:rPr lang="fr-FR" sz="3200" dirty="0" smtClean="0"/>
              <a:t>: dans le cours des activités et de la vie scolaire, au fil du temps</a:t>
            </a:r>
          </a:p>
          <a:p>
            <a:endParaRPr lang="fr-FR" sz="3200" dirty="0" smtClean="0"/>
          </a:p>
          <a:p>
            <a:r>
              <a:rPr lang="fr-FR" sz="3200" b="1" dirty="0" smtClean="0"/>
              <a:t>Soit une </a:t>
            </a:r>
            <a:r>
              <a:rPr lang="fr-FR" sz="3200" b="1" dirty="0"/>
              <a:t>o</a:t>
            </a:r>
            <a:r>
              <a:rPr lang="fr-FR" sz="3200" b="1" dirty="0" smtClean="0"/>
              <a:t>bservation préparée </a:t>
            </a:r>
            <a:r>
              <a:rPr lang="fr-FR" sz="3200" dirty="0" smtClean="0"/>
              <a:t>(planifiée, déterminée au préalable) </a:t>
            </a:r>
            <a:r>
              <a:rPr lang="fr-FR" sz="3200" b="1" dirty="0" smtClean="0"/>
              <a:t>voire instrumentée</a:t>
            </a:r>
            <a:r>
              <a:rPr lang="fr-FR" sz="3200" dirty="0" smtClean="0"/>
              <a:t>(orchestrée) : liée à un objectif pédagogique ciblé et avec une suite particulière selon </a:t>
            </a:r>
            <a:r>
              <a:rPr lang="fr-FR" sz="3200" dirty="0" smtClean="0"/>
              <a:t>l’issue</a:t>
            </a:r>
          </a:p>
          <a:p>
            <a:pPr marL="0" indent="0">
              <a:buNone/>
            </a:pPr>
            <a:endParaRPr lang="fr-FR" sz="3200" dirty="0" smtClean="0"/>
          </a:p>
          <a:p>
            <a:pPr marL="0" indent="0" algn="ctr">
              <a:buNone/>
            </a:pPr>
            <a:r>
              <a:rPr lang="fr-FR" sz="3200" b="1" i="1" dirty="0" smtClean="0">
                <a:solidFill>
                  <a:srgbClr val="FF0000"/>
                </a:solidFill>
              </a:rPr>
              <a:t>Mais</a:t>
            </a:r>
            <a:r>
              <a:rPr lang="fr-FR" sz="3200" b="1" i="1" dirty="0" smtClean="0">
                <a:solidFill>
                  <a:srgbClr val="FF0000"/>
                </a:solidFill>
              </a:rPr>
              <a:t>, dans les deux cas, des intentions explicites</a:t>
            </a:r>
            <a:endParaRPr lang="fr-FR" sz="3200" dirty="0" smtClean="0">
              <a:solidFill>
                <a:srgbClr val="FF0000"/>
              </a:solidFill>
            </a:endParaRPr>
          </a:p>
          <a:p>
            <a:endParaRPr lang="fr-FR" dirty="0"/>
          </a:p>
        </p:txBody>
      </p:sp>
    </p:spTree>
    <p:extLst>
      <p:ext uri="{BB962C8B-B14F-4D97-AF65-F5344CB8AC3E}">
        <p14:creationId xmlns:p14="http://schemas.microsoft.com/office/powerpoint/2010/main" val="8309505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0"/>
            <a:ext cx="10972800" cy="1009650"/>
          </a:xfrm>
        </p:spPr>
        <p:txBody>
          <a:bodyPr>
            <a:normAutofit/>
          </a:bodyPr>
          <a:lstStyle/>
          <a:p>
            <a:r>
              <a:rPr lang="fr-FR" sz="4400" dirty="0" smtClean="0">
                <a:solidFill>
                  <a:srgbClr val="0070C0"/>
                </a:solidFill>
              </a:rPr>
              <a:t>Apprentissage et évaluation</a:t>
            </a:r>
            <a:endParaRPr lang="fr-FR" sz="4400" dirty="0">
              <a:solidFill>
                <a:srgbClr val="0070C0"/>
              </a:solidFill>
            </a:endParaRPr>
          </a:p>
        </p:txBody>
      </p:sp>
      <p:sp>
        <p:nvSpPr>
          <p:cNvPr id="4" name="ZoneTexte 3"/>
          <p:cNvSpPr txBox="1"/>
          <p:nvPr/>
        </p:nvSpPr>
        <p:spPr>
          <a:xfrm>
            <a:off x="266700" y="733246"/>
            <a:ext cx="11772900" cy="6124754"/>
          </a:xfrm>
          <a:prstGeom prst="rect">
            <a:avLst/>
          </a:prstGeom>
          <a:noFill/>
        </p:spPr>
        <p:txBody>
          <a:bodyPr wrap="square" rtlCol="0">
            <a:spAutoFit/>
          </a:bodyPr>
          <a:lstStyle/>
          <a:p>
            <a:r>
              <a:rPr lang="fr-FR" sz="2800" dirty="0" smtClean="0">
                <a:latin typeface="Arial" pitchFamily="34" charset="0"/>
                <a:cs typeface="Arial" pitchFamily="34" charset="0"/>
              </a:rPr>
              <a:t>Lors de la conception d’une séquence d’apprentissage, la réflexion doit commencer par l’évaluation:</a:t>
            </a:r>
          </a:p>
          <a:p>
            <a:endParaRPr lang="fr-FR" sz="2800" dirty="0" smtClean="0">
              <a:latin typeface="Arial" pitchFamily="34" charset="0"/>
              <a:cs typeface="Arial" pitchFamily="34" charset="0"/>
            </a:endParaRPr>
          </a:p>
          <a:p>
            <a:pPr marL="457200" indent="-457200">
              <a:buFontTx/>
              <a:buChar char="-"/>
            </a:pPr>
            <a:r>
              <a:rPr lang="fr-FR" sz="2800" i="1" dirty="0" smtClean="0">
                <a:latin typeface="Arial" pitchFamily="34" charset="0"/>
                <a:cs typeface="Arial" pitchFamily="34" charset="0"/>
              </a:rPr>
              <a:t>Qu’est-ce que je veux que mes élèves aient appris à la fin de la séquence?</a:t>
            </a:r>
          </a:p>
          <a:p>
            <a:pPr marL="457200" indent="-457200">
              <a:buFontTx/>
              <a:buChar char="-"/>
            </a:pPr>
            <a:endParaRPr lang="fr-FR" sz="2800" i="1" dirty="0" smtClean="0">
              <a:latin typeface="Arial" pitchFamily="34" charset="0"/>
              <a:cs typeface="Arial" pitchFamily="34" charset="0"/>
            </a:endParaRPr>
          </a:p>
          <a:p>
            <a:pPr marL="457200" indent="-457200">
              <a:buFontTx/>
              <a:buChar char="-"/>
            </a:pPr>
            <a:r>
              <a:rPr lang="fr-FR" sz="2800" i="1" dirty="0" smtClean="0">
                <a:latin typeface="Arial" pitchFamily="34" charset="0"/>
                <a:cs typeface="Arial" pitchFamily="34" charset="0"/>
              </a:rPr>
              <a:t>Quels sont les indicateurs de réussite qui permettront de savoir si j’ai atteint mon but?</a:t>
            </a:r>
          </a:p>
          <a:p>
            <a:pPr marL="457200" indent="-457200">
              <a:buFontTx/>
              <a:buChar char="-"/>
            </a:pPr>
            <a:endParaRPr lang="fr-FR" sz="2800" i="1" dirty="0" smtClean="0">
              <a:latin typeface="Arial" pitchFamily="34" charset="0"/>
              <a:cs typeface="Arial" pitchFamily="34" charset="0"/>
            </a:endParaRPr>
          </a:p>
          <a:p>
            <a:pPr marL="457200" indent="-457200">
              <a:buFontTx/>
              <a:buChar char="-"/>
            </a:pPr>
            <a:r>
              <a:rPr lang="fr-FR" sz="2800" i="1" dirty="0" smtClean="0">
                <a:latin typeface="Arial" pitchFamily="34" charset="0"/>
                <a:cs typeface="Arial" pitchFamily="34" charset="0"/>
              </a:rPr>
              <a:t>Que pourrais-je observer ?</a:t>
            </a:r>
          </a:p>
          <a:p>
            <a:pPr marL="457200" indent="-457200">
              <a:buFontTx/>
              <a:buChar char="-"/>
            </a:pPr>
            <a:endParaRPr lang="fr-FR" sz="2800" i="1" dirty="0" smtClean="0">
              <a:latin typeface="Arial" pitchFamily="34" charset="0"/>
              <a:cs typeface="Arial" pitchFamily="34" charset="0"/>
            </a:endParaRPr>
          </a:p>
          <a:p>
            <a:pPr marL="457200" indent="-457200">
              <a:buFontTx/>
              <a:buChar char="-"/>
            </a:pPr>
            <a:r>
              <a:rPr lang="fr-FR" sz="2800" i="1" dirty="0" smtClean="0">
                <a:latin typeface="Arial" pitchFamily="34" charset="0"/>
                <a:cs typeface="Arial" pitchFamily="34" charset="0"/>
              </a:rPr>
              <a:t>A quel moment?</a:t>
            </a:r>
          </a:p>
          <a:p>
            <a:pPr marL="457200" indent="-457200">
              <a:buFontTx/>
              <a:buChar char="-"/>
            </a:pPr>
            <a:endParaRPr lang="fr-FR" sz="2800" i="1" dirty="0" smtClean="0">
              <a:latin typeface="Arial" pitchFamily="34" charset="0"/>
              <a:cs typeface="Arial" pitchFamily="34" charset="0"/>
            </a:endParaRPr>
          </a:p>
          <a:p>
            <a:pPr marL="457200" indent="-457200">
              <a:buFontTx/>
              <a:buChar char="-"/>
            </a:pPr>
            <a:r>
              <a:rPr lang="fr-FR" sz="2800" i="1" dirty="0" smtClean="0">
                <a:latin typeface="Arial" pitchFamily="34" charset="0"/>
                <a:cs typeface="Arial" pitchFamily="34" charset="0"/>
              </a:rPr>
              <a:t>Quelle trace sera adaptée à ces critères de réussite?</a:t>
            </a:r>
            <a:endParaRPr lang="fr-FR" sz="2800" i="1" dirty="0">
              <a:latin typeface="Arial" pitchFamily="34" charset="0"/>
              <a:cs typeface="Arial" pitchFamily="34" charset="0"/>
            </a:endParaRPr>
          </a:p>
        </p:txBody>
      </p:sp>
    </p:spTree>
    <p:extLst>
      <p:ext uri="{BB962C8B-B14F-4D97-AF65-F5344CB8AC3E}">
        <p14:creationId xmlns:p14="http://schemas.microsoft.com/office/powerpoint/2010/main" val="2913215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95015" y="1240810"/>
            <a:ext cx="11449335" cy="5100850"/>
          </a:xfrm>
        </p:spPr>
        <p:txBody>
          <a:bodyPr>
            <a:normAutofit fontScale="70000" lnSpcReduction="20000"/>
          </a:bodyPr>
          <a:lstStyle/>
          <a:p>
            <a:pPr marL="0" indent="0">
              <a:buFontTx/>
              <a:buNone/>
              <a:defRPr/>
            </a:pPr>
            <a:r>
              <a:rPr lang="fr-FR" sz="4500" b="1" dirty="0" smtClean="0"/>
              <a:t>Du côté de l’enseignant:</a:t>
            </a:r>
          </a:p>
          <a:p>
            <a:pPr>
              <a:buFontTx/>
              <a:buChar char="-"/>
              <a:defRPr/>
            </a:pPr>
            <a:r>
              <a:rPr lang="fr-FR" sz="3800" dirty="0" smtClean="0"/>
              <a:t>Nécessité de « lâcher prise » : accepter de ne pas tout évaluer</a:t>
            </a:r>
          </a:p>
          <a:p>
            <a:pPr>
              <a:buFontTx/>
              <a:buChar char="-"/>
              <a:defRPr/>
            </a:pPr>
            <a:r>
              <a:rPr lang="fr-FR" sz="3800" dirty="0" smtClean="0"/>
              <a:t>Différencier l’évaluation pour chaque enfant</a:t>
            </a:r>
          </a:p>
          <a:p>
            <a:pPr>
              <a:buFontTx/>
              <a:buChar char="-"/>
              <a:defRPr/>
            </a:pPr>
            <a:r>
              <a:rPr lang="fr-FR" sz="3800" dirty="0" smtClean="0"/>
              <a:t>Croire en la capacité de tout enfant d’apprendre et de progresser</a:t>
            </a:r>
          </a:p>
          <a:p>
            <a:pPr>
              <a:buFontTx/>
              <a:buChar char="-"/>
              <a:defRPr/>
            </a:pPr>
            <a:r>
              <a:rPr lang="fr-FR" sz="3800" dirty="0" smtClean="0"/>
              <a:t>Utiliser un outil commun pour les 3 ou 4 années de scolarité en maternelle</a:t>
            </a:r>
          </a:p>
          <a:p>
            <a:pPr marL="0" indent="0">
              <a:buFontTx/>
              <a:buNone/>
              <a:defRPr/>
            </a:pPr>
            <a:endParaRPr lang="fr-FR" sz="6000" dirty="0" smtClean="0">
              <a:solidFill>
                <a:srgbClr val="0070C0"/>
              </a:solidFill>
            </a:endParaRPr>
          </a:p>
          <a:p>
            <a:pPr marL="0" indent="0">
              <a:buFontTx/>
              <a:buNone/>
              <a:defRPr/>
            </a:pPr>
            <a:r>
              <a:rPr lang="fr-FR" sz="4400" b="1" dirty="0" smtClean="0"/>
              <a:t>Dans </a:t>
            </a:r>
            <a:r>
              <a:rPr lang="fr-FR" sz="4400" b="1" dirty="0"/>
              <a:t>l’école, un travail d’équipe pour </a:t>
            </a:r>
            <a:r>
              <a:rPr lang="fr-FR" sz="4400" b="1" dirty="0" smtClean="0"/>
              <a:t>:</a:t>
            </a:r>
          </a:p>
          <a:p>
            <a:pPr marL="0" indent="0">
              <a:buFontTx/>
              <a:buNone/>
              <a:defRPr/>
            </a:pPr>
            <a:endParaRPr lang="fr-FR" dirty="0">
              <a:solidFill>
                <a:srgbClr val="0070C0"/>
              </a:solidFill>
            </a:endParaRPr>
          </a:p>
          <a:p>
            <a:pPr marL="359174" indent="-359174">
              <a:defRPr/>
            </a:pPr>
            <a:r>
              <a:rPr lang="fr-FR" sz="3800" dirty="0"/>
              <a:t>Définir une progressivité des enseignements sur le cycle </a:t>
            </a:r>
          </a:p>
          <a:p>
            <a:pPr marL="359174" indent="-359174">
              <a:defRPr/>
            </a:pPr>
            <a:r>
              <a:rPr lang="fr-FR" sz="3800" dirty="0"/>
              <a:t>Constituer des répertoires </a:t>
            </a:r>
            <a:r>
              <a:rPr lang="fr-FR" sz="3800" dirty="0" smtClean="0"/>
              <a:t>d’observables communs </a:t>
            </a:r>
            <a:endParaRPr lang="fr-FR" sz="3800" dirty="0"/>
          </a:p>
          <a:p>
            <a:pPr marL="359174" indent="-359174">
              <a:defRPr/>
            </a:pPr>
            <a:r>
              <a:rPr lang="fr-FR" sz="3800" dirty="0"/>
              <a:t>Proposer des situations et univers culturels variés et cohérents </a:t>
            </a:r>
          </a:p>
          <a:p>
            <a:endParaRPr lang="fr-FR" sz="3800" dirty="0"/>
          </a:p>
        </p:txBody>
      </p:sp>
      <p:sp>
        <p:nvSpPr>
          <p:cNvPr id="2" name="ZoneTexte 1"/>
          <p:cNvSpPr txBox="1"/>
          <p:nvPr/>
        </p:nvSpPr>
        <p:spPr>
          <a:xfrm>
            <a:off x="914400" y="0"/>
            <a:ext cx="11177516" cy="1015663"/>
          </a:xfrm>
          <a:prstGeom prst="rect">
            <a:avLst/>
          </a:prstGeom>
          <a:noFill/>
        </p:spPr>
        <p:txBody>
          <a:bodyPr wrap="square" rtlCol="0">
            <a:spAutoFit/>
          </a:bodyPr>
          <a:lstStyle/>
          <a:p>
            <a:pPr algn="ctr"/>
            <a:r>
              <a:rPr lang="fr-FR" sz="3000" dirty="0">
                <a:solidFill>
                  <a:srgbClr val="0070C0"/>
                </a:solidFill>
                <a:latin typeface="Arial" pitchFamily="34" charset="0"/>
                <a:cs typeface="Arial" pitchFamily="34" charset="0"/>
              </a:rPr>
              <a:t>Ce que cette évaluation va « bousculer »</a:t>
            </a:r>
          </a:p>
          <a:p>
            <a:pPr algn="ctr"/>
            <a:r>
              <a:rPr lang="fr-FR" sz="3000" dirty="0">
                <a:solidFill>
                  <a:srgbClr val="0070C0"/>
                </a:solidFill>
                <a:latin typeface="Arial" pitchFamily="34" charset="0"/>
                <a:cs typeface="Arial" pitchFamily="34" charset="0"/>
              </a:rPr>
              <a:t>dans les pratiques des enseignants et des équipes d’école</a:t>
            </a:r>
          </a:p>
        </p:txBody>
      </p:sp>
    </p:spTree>
    <p:extLst>
      <p:ext uri="{BB962C8B-B14F-4D97-AF65-F5344CB8AC3E}">
        <p14:creationId xmlns:p14="http://schemas.microsoft.com/office/powerpoint/2010/main" val="3681108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solidFill>
                  <a:srgbClr val="0070C0"/>
                </a:solidFill>
              </a:rPr>
              <a:t>Impliquer les élèves dans leur évaluation</a:t>
            </a:r>
            <a:endParaRPr lang="fr-FR" sz="4000" dirty="0">
              <a:solidFill>
                <a:srgbClr val="0070C0"/>
              </a:solidFill>
            </a:endParaRPr>
          </a:p>
        </p:txBody>
      </p:sp>
      <p:sp>
        <p:nvSpPr>
          <p:cNvPr id="4" name="ZoneTexte 3"/>
          <p:cNvSpPr txBox="1"/>
          <p:nvPr/>
        </p:nvSpPr>
        <p:spPr>
          <a:xfrm>
            <a:off x="952500" y="1619250"/>
            <a:ext cx="10020300" cy="5016758"/>
          </a:xfrm>
          <a:prstGeom prst="rect">
            <a:avLst/>
          </a:prstGeom>
          <a:noFill/>
        </p:spPr>
        <p:txBody>
          <a:bodyPr wrap="square" rtlCol="0">
            <a:spAutoFit/>
          </a:bodyPr>
          <a:lstStyle/>
          <a:p>
            <a:r>
              <a:rPr lang="fr-FR" sz="3200" dirty="0" smtClean="0">
                <a:latin typeface="Arial" pitchFamily="34" charset="0"/>
                <a:cs typeface="Arial" pitchFamily="34" charset="0"/>
              </a:rPr>
              <a:t>Faire en sorte que les élèves soient impliqués dans leurs apprentissages, en </a:t>
            </a:r>
            <a:r>
              <a:rPr lang="fr-FR" sz="3200" dirty="0">
                <a:latin typeface="Arial" pitchFamily="34" charset="0"/>
                <a:cs typeface="Arial" pitchFamily="34" charset="0"/>
              </a:rPr>
              <a:t>étant conscients </a:t>
            </a:r>
            <a:r>
              <a:rPr lang="fr-FR" sz="3200" dirty="0" smtClean="0">
                <a:latin typeface="Arial" pitchFamily="34" charset="0"/>
                <a:cs typeface="Arial" pitchFamily="34" charset="0"/>
              </a:rPr>
              <a:t>:</a:t>
            </a:r>
            <a:endParaRPr lang="fr-FR" sz="3200" dirty="0">
              <a:latin typeface="Arial" pitchFamily="34" charset="0"/>
              <a:cs typeface="Arial" pitchFamily="34" charset="0"/>
            </a:endParaRPr>
          </a:p>
          <a:p>
            <a:endParaRPr lang="fr-FR" sz="3200" dirty="0" smtClean="0">
              <a:latin typeface="Arial" pitchFamily="34" charset="0"/>
              <a:cs typeface="Arial" pitchFamily="34" charset="0"/>
            </a:endParaRPr>
          </a:p>
          <a:p>
            <a:pPr marL="285750" indent="-285750">
              <a:buFontTx/>
              <a:buChar char="-"/>
            </a:pPr>
            <a:r>
              <a:rPr lang="fr-FR" sz="3200" dirty="0" smtClean="0">
                <a:latin typeface="Arial" pitchFamily="34" charset="0"/>
                <a:cs typeface="Arial" pitchFamily="34" charset="0"/>
              </a:rPr>
              <a:t>de ce qu’ils apprennent</a:t>
            </a:r>
          </a:p>
          <a:p>
            <a:pPr marL="285750" indent="-285750">
              <a:buFontTx/>
              <a:buChar char="-"/>
            </a:pPr>
            <a:r>
              <a:rPr lang="fr-FR" sz="3200" dirty="0">
                <a:latin typeface="Arial" pitchFamily="34" charset="0"/>
                <a:cs typeface="Arial" pitchFamily="34" charset="0"/>
              </a:rPr>
              <a:t>d</a:t>
            </a:r>
            <a:r>
              <a:rPr lang="fr-FR" sz="3200" dirty="0" smtClean="0">
                <a:latin typeface="Arial" pitchFamily="34" charset="0"/>
                <a:cs typeface="Arial" pitchFamily="34" charset="0"/>
              </a:rPr>
              <a:t>es différentes étapes d’un apprentissage</a:t>
            </a:r>
          </a:p>
          <a:p>
            <a:pPr marL="285750" indent="-285750">
              <a:buFontTx/>
              <a:buChar char="-"/>
            </a:pPr>
            <a:r>
              <a:rPr lang="fr-FR" sz="3200" dirty="0">
                <a:latin typeface="Arial" pitchFamily="34" charset="0"/>
                <a:cs typeface="Arial" pitchFamily="34" charset="0"/>
              </a:rPr>
              <a:t>d</a:t>
            </a:r>
            <a:r>
              <a:rPr lang="fr-FR" sz="3200" dirty="0" smtClean="0">
                <a:latin typeface="Arial" pitchFamily="34" charset="0"/>
                <a:cs typeface="Arial" pitchFamily="34" charset="0"/>
              </a:rPr>
              <a:t>es progrès qu’ils font</a:t>
            </a:r>
          </a:p>
          <a:p>
            <a:pPr marL="285750" indent="-285750">
              <a:buFontTx/>
              <a:buChar char="-"/>
            </a:pPr>
            <a:r>
              <a:rPr lang="fr-FR" sz="3200" dirty="0">
                <a:latin typeface="Arial" pitchFamily="34" charset="0"/>
                <a:cs typeface="Arial" pitchFamily="34" charset="0"/>
              </a:rPr>
              <a:t>d</a:t>
            </a:r>
            <a:r>
              <a:rPr lang="fr-FR" sz="3200" dirty="0" smtClean="0">
                <a:latin typeface="Arial" pitchFamily="34" charset="0"/>
                <a:cs typeface="Arial" pitchFamily="34" charset="0"/>
              </a:rPr>
              <a:t>es objectifs à atteindre pour continuer à progresser</a:t>
            </a:r>
          </a:p>
          <a:p>
            <a:pPr marL="285750" indent="-285750">
              <a:buFontTx/>
              <a:buChar char="-"/>
            </a:pPr>
            <a:endParaRPr lang="fr-FR" sz="3200" dirty="0">
              <a:latin typeface="Arial" pitchFamily="34" charset="0"/>
              <a:cs typeface="Arial" pitchFamily="34" charset="0"/>
            </a:endParaRPr>
          </a:p>
          <a:p>
            <a:pPr algn="ctr"/>
            <a:r>
              <a:rPr lang="fr-FR" sz="3200" dirty="0" smtClean="0">
                <a:solidFill>
                  <a:srgbClr val="FF0000"/>
                </a:solidFill>
                <a:latin typeface="Arial" pitchFamily="34" charset="0"/>
                <a:cs typeface="Arial" pitchFamily="34" charset="0"/>
                <a:sym typeface="Wingdings" pitchFamily="2" charset="2"/>
              </a:rPr>
              <a:t> </a:t>
            </a:r>
            <a:r>
              <a:rPr lang="fr-FR" sz="3200" dirty="0">
                <a:solidFill>
                  <a:srgbClr val="FF0000"/>
                </a:solidFill>
                <a:latin typeface="Arial" pitchFamily="34" charset="0"/>
                <a:cs typeface="Arial" pitchFamily="34" charset="0"/>
                <a:sym typeface="Wingdings" pitchFamily="2" charset="2"/>
              </a:rPr>
              <a:t>d</a:t>
            </a:r>
            <a:r>
              <a:rPr lang="fr-FR" sz="3200" dirty="0" smtClean="0">
                <a:solidFill>
                  <a:srgbClr val="FF0000"/>
                </a:solidFill>
                <a:latin typeface="Arial" pitchFamily="34" charset="0"/>
                <a:cs typeface="Arial" pitchFamily="34" charset="0"/>
              </a:rPr>
              <a:t>ans le but de développer la confiance en soi</a:t>
            </a:r>
          </a:p>
          <a:p>
            <a:pPr algn="ctr"/>
            <a:r>
              <a:rPr lang="fr-FR" sz="3200" dirty="0" smtClean="0">
                <a:solidFill>
                  <a:srgbClr val="FF0000"/>
                </a:solidFill>
                <a:latin typeface="Arial" pitchFamily="34" charset="0"/>
                <a:cs typeface="Arial" pitchFamily="34" charset="0"/>
              </a:rPr>
              <a:t>                                        l’estime de soi</a:t>
            </a:r>
          </a:p>
        </p:txBody>
      </p:sp>
    </p:spTree>
    <p:extLst>
      <p:ext uri="{BB962C8B-B14F-4D97-AF65-F5344CB8AC3E}">
        <p14:creationId xmlns:p14="http://schemas.microsoft.com/office/powerpoint/2010/main" val="1602872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857250" y="457200"/>
            <a:ext cx="10763250" cy="5940088"/>
          </a:xfrm>
          <a:prstGeom prst="rect">
            <a:avLst/>
          </a:prstGeom>
          <a:noFill/>
        </p:spPr>
        <p:txBody>
          <a:bodyPr wrap="square" rtlCol="0">
            <a:spAutoFit/>
          </a:bodyPr>
          <a:lstStyle/>
          <a:p>
            <a:pPr algn="ctr"/>
            <a:r>
              <a:rPr lang="fr-FR" sz="3600" dirty="0" smtClean="0">
                <a:solidFill>
                  <a:srgbClr val="0070C0"/>
                </a:solidFill>
                <a:latin typeface="Arial" pitchFamily="34" charset="0"/>
                <a:cs typeface="Arial" pitchFamily="34" charset="0"/>
              </a:rPr>
              <a:t>Pour cela, des gestes simples </a:t>
            </a:r>
          </a:p>
          <a:p>
            <a:pPr marL="285750" indent="-285750">
              <a:buFontTx/>
              <a:buChar char="-"/>
            </a:pPr>
            <a:r>
              <a:rPr lang="fr-FR" sz="2800" dirty="0" smtClean="0">
                <a:latin typeface="Arial" pitchFamily="34" charset="0"/>
                <a:cs typeface="Arial" pitchFamily="34" charset="0"/>
              </a:rPr>
              <a:t>soigner les consignes</a:t>
            </a:r>
          </a:p>
          <a:p>
            <a:endParaRPr lang="fr-FR" sz="2800" dirty="0" smtClean="0">
              <a:latin typeface="Arial" pitchFamily="34" charset="0"/>
              <a:cs typeface="Arial" pitchFamily="34" charset="0"/>
            </a:endParaRPr>
          </a:p>
          <a:p>
            <a:r>
              <a:rPr lang="fr-FR" sz="2800" dirty="0" smtClean="0">
                <a:latin typeface="Arial" pitchFamily="34" charset="0"/>
                <a:cs typeface="Arial" pitchFamily="34" charset="0"/>
              </a:rPr>
              <a:t> </a:t>
            </a:r>
            <a:r>
              <a:rPr lang="fr-FR" sz="2800" dirty="0" smtClean="0">
                <a:latin typeface="Arial" pitchFamily="34" charset="0"/>
                <a:cs typeface="Arial" pitchFamily="34" charset="0"/>
                <a:sym typeface="Wingdings" pitchFamily="2" charset="2"/>
              </a:rPr>
              <a:t></a:t>
            </a:r>
            <a:r>
              <a:rPr lang="fr-FR" sz="2800" dirty="0" smtClean="0">
                <a:latin typeface="Arial" pitchFamily="34" charset="0"/>
                <a:cs typeface="Arial" pitchFamily="34" charset="0"/>
              </a:rPr>
              <a:t>Accompagner la consigne de la question </a:t>
            </a:r>
          </a:p>
          <a:p>
            <a:r>
              <a:rPr lang="fr-FR" sz="2800" i="1" dirty="0" smtClean="0">
                <a:solidFill>
                  <a:srgbClr val="002060"/>
                </a:solidFill>
                <a:latin typeface="Arial" pitchFamily="34" charset="0"/>
                <a:cs typeface="Arial" pitchFamily="34" charset="0"/>
              </a:rPr>
              <a:t>« Comment saura-t-on que le travail est réussi? »</a:t>
            </a:r>
          </a:p>
          <a:p>
            <a:endParaRPr lang="fr-FR" sz="2800" dirty="0">
              <a:latin typeface="Arial" pitchFamily="34" charset="0"/>
              <a:cs typeface="Arial" pitchFamily="34" charset="0"/>
              <a:sym typeface="Wingdings" pitchFamily="2" charset="2"/>
            </a:endParaRPr>
          </a:p>
          <a:p>
            <a:r>
              <a:rPr lang="fr-FR" sz="2800" dirty="0">
                <a:latin typeface="Arial" pitchFamily="34" charset="0"/>
                <a:cs typeface="Arial" pitchFamily="34" charset="0"/>
                <a:sym typeface="Wingdings" pitchFamily="2" charset="2"/>
              </a:rPr>
              <a:t> </a:t>
            </a:r>
            <a:r>
              <a:rPr lang="fr-FR" sz="2800" dirty="0" smtClean="0">
                <a:latin typeface="Arial" pitchFamily="34" charset="0"/>
                <a:cs typeface="Arial" pitchFamily="34" charset="0"/>
                <a:sym typeface="Wingdings" pitchFamily="2" charset="2"/>
              </a:rPr>
              <a:t>             J’ai fini !                                         J’ai réussi !</a:t>
            </a:r>
            <a:endParaRPr lang="fr-FR" sz="2800" dirty="0" smtClean="0">
              <a:latin typeface="Arial" pitchFamily="34" charset="0"/>
              <a:cs typeface="Arial" pitchFamily="34" charset="0"/>
            </a:endParaRPr>
          </a:p>
          <a:p>
            <a:pPr marL="285750" indent="-285750">
              <a:buFontTx/>
              <a:buChar char="-"/>
            </a:pPr>
            <a:endParaRPr lang="fr-FR" sz="3200" dirty="0" smtClean="0">
              <a:latin typeface="Arial" pitchFamily="34" charset="0"/>
              <a:cs typeface="Arial" pitchFamily="34" charset="0"/>
            </a:endParaRPr>
          </a:p>
          <a:p>
            <a:endParaRPr lang="fr-FR" sz="2800" i="1" dirty="0" smtClean="0">
              <a:solidFill>
                <a:srgbClr val="002060"/>
              </a:solidFill>
              <a:latin typeface="Arial" pitchFamily="34" charset="0"/>
              <a:cs typeface="Arial" pitchFamily="34" charset="0"/>
              <a:sym typeface="Wingdings" pitchFamily="2" charset="2"/>
            </a:endParaRPr>
          </a:p>
          <a:p>
            <a:r>
              <a:rPr lang="fr-FR" sz="2800" i="1" dirty="0" smtClean="0">
                <a:solidFill>
                  <a:srgbClr val="002060"/>
                </a:solidFill>
                <a:latin typeface="Arial" pitchFamily="34" charset="0"/>
                <a:cs typeface="Arial" pitchFamily="34" charset="0"/>
                <a:sym typeface="Wingdings" pitchFamily="2" charset="2"/>
              </a:rPr>
              <a:t>« Comment le sais-tu ? »</a:t>
            </a:r>
          </a:p>
          <a:p>
            <a:endParaRPr lang="fr-FR" sz="2800" i="1" dirty="0" smtClean="0">
              <a:solidFill>
                <a:srgbClr val="002060"/>
              </a:solidFill>
              <a:latin typeface="Arial" pitchFamily="34" charset="0"/>
              <a:cs typeface="Arial" pitchFamily="34" charset="0"/>
            </a:endParaRPr>
          </a:p>
          <a:p>
            <a:r>
              <a:rPr lang="fr-FR" sz="2800" dirty="0" smtClean="0">
                <a:latin typeface="Arial" pitchFamily="34" charset="0"/>
                <a:cs typeface="Arial" pitchFamily="34" charset="0"/>
              </a:rPr>
              <a:t>- apprendre aux élèves à reconnaître des réussites partielles, au regard de l’attendu.</a:t>
            </a:r>
            <a:r>
              <a:rPr lang="fr-FR" sz="3200" dirty="0" smtClean="0">
                <a:latin typeface="Arial" pitchFamily="34" charset="0"/>
                <a:cs typeface="Arial" pitchFamily="34" charset="0"/>
              </a:rPr>
              <a:t>  </a:t>
            </a:r>
            <a:endParaRPr lang="fr-FR" sz="3200" dirty="0">
              <a:latin typeface="Arial" pitchFamily="34" charset="0"/>
              <a:cs typeface="Arial" pitchFamily="34" charset="0"/>
            </a:endParaRPr>
          </a:p>
        </p:txBody>
      </p:sp>
      <p:sp>
        <p:nvSpPr>
          <p:cNvPr id="4" name="Bulle ronde 3"/>
          <p:cNvSpPr/>
          <p:nvPr/>
        </p:nvSpPr>
        <p:spPr>
          <a:xfrm>
            <a:off x="1952625" y="2895600"/>
            <a:ext cx="2000250" cy="952500"/>
          </a:xfrm>
          <a:prstGeom prst="wedgeEllipseCallout">
            <a:avLst>
              <a:gd name="adj1" fmla="val -63690"/>
              <a:gd name="adj2" fmla="val 64500"/>
            </a:avLst>
          </a:prstGeom>
          <a:noFill/>
          <a:ln w="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Bulle ronde 4"/>
          <p:cNvSpPr/>
          <p:nvPr/>
        </p:nvSpPr>
        <p:spPr>
          <a:xfrm>
            <a:off x="7324725" y="2895600"/>
            <a:ext cx="2381250" cy="952500"/>
          </a:xfrm>
          <a:prstGeom prst="wedgeEllipseCallout">
            <a:avLst>
              <a:gd name="adj1" fmla="val -59119"/>
              <a:gd name="adj2" fmla="val 52500"/>
            </a:avLst>
          </a:prstGeom>
          <a:noFill/>
          <a:ln w="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droite rayée 9"/>
          <p:cNvSpPr/>
          <p:nvPr/>
        </p:nvSpPr>
        <p:spPr>
          <a:xfrm>
            <a:off x="4862511" y="3049756"/>
            <a:ext cx="1914525" cy="798344"/>
          </a:xfrm>
          <a:prstGeom prst="stripedRightArrow">
            <a:avLst>
              <a:gd name="adj1" fmla="val 69090"/>
              <a:gd name="adj2" fmla="val 73862"/>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502308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17008" y="-3220"/>
            <a:ext cx="10515600" cy="1325563"/>
          </a:xfrm>
        </p:spPr>
        <p:txBody>
          <a:bodyPr>
            <a:normAutofit/>
          </a:bodyPr>
          <a:lstStyle/>
          <a:p>
            <a:pPr algn="ctr"/>
            <a:r>
              <a:rPr lang="fr-FR" sz="4000" b="1" dirty="0" smtClean="0"/>
              <a:t>Des documents d’accompagnement </a:t>
            </a:r>
            <a:br>
              <a:rPr lang="fr-FR" sz="4000" b="1" dirty="0" smtClean="0"/>
            </a:br>
            <a:r>
              <a:rPr lang="fr-FR" sz="4000" b="1" dirty="0" smtClean="0"/>
              <a:t>ou documents ressources</a:t>
            </a:r>
            <a:endParaRPr lang="fr-FR" sz="4000" b="1" dirty="0"/>
          </a:p>
        </p:txBody>
      </p:sp>
      <p:pic>
        <p:nvPicPr>
          <p:cNvPr id="4" name="Espace réservé du contenu 3"/>
          <p:cNvPicPr>
            <a:picLocks noGrp="1" noChangeAspect="1"/>
          </p:cNvPicPr>
          <p:nvPr>
            <p:ph idx="1"/>
          </p:nvPr>
        </p:nvPicPr>
        <p:blipFill>
          <a:blip r:embed="rId3"/>
          <a:stretch>
            <a:fillRect/>
          </a:stretch>
        </p:blipFill>
        <p:spPr>
          <a:xfrm>
            <a:off x="551645" y="1322343"/>
            <a:ext cx="3762375" cy="1047750"/>
          </a:xfrm>
          <a:prstGeom prst="rect">
            <a:avLst/>
          </a:prstGeom>
        </p:spPr>
      </p:pic>
      <p:sp>
        <p:nvSpPr>
          <p:cNvPr id="7" name="Rectangle 6"/>
          <p:cNvSpPr/>
          <p:nvPr/>
        </p:nvSpPr>
        <p:spPr>
          <a:xfrm>
            <a:off x="1473199" y="2370093"/>
            <a:ext cx="10359409" cy="584775"/>
          </a:xfrm>
          <a:prstGeom prst="rect">
            <a:avLst/>
          </a:prstGeom>
        </p:spPr>
        <p:txBody>
          <a:bodyPr wrap="square">
            <a:spAutoFit/>
          </a:bodyPr>
          <a:lstStyle/>
          <a:p>
            <a:r>
              <a:rPr lang="fr-FR" sz="3200" b="1" dirty="0" smtClean="0">
                <a:solidFill>
                  <a:srgbClr val="002060"/>
                </a:solidFill>
              </a:rPr>
              <a:t>Programme, ressources et évaluation pour le cycle 1</a:t>
            </a:r>
            <a:endParaRPr lang="fr-FR" sz="3200" b="1" dirty="0">
              <a:solidFill>
                <a:srgbClr val="002060"/>
              </a:solidFill>
            </a:endParaRPr>
          </a:p>
        </p:txBody>
      </p:sp>
      <p:pic>
        <p:nvPicPr>
          <p:cNvPr id="8" name="Image 7">
            <a:hlinkClick r:id="rId4"/>
          </p:cNvPr>
          <p:cNvPicPr>
            <a:picLocks noChangeAspect="1"/>
          </p:cNvPicPr>
          <p:nvPr/>
        </p:nvPicPr>
        <p:blipFill>
          <a:blip r:embed="rId5"/>
          <a:stretch>
            <a:fillRect/>
          </a:stretch>
        </p:blipFill>
        <p:spPr>
          <a:xfrm>
            <a:off x="551645" y="3260729"/>
            <a:ext cx="4070323" cy="2634776"/>
          </a:xfrm>
          <a:prstGeom prst="rect">
            <a:avLst/>
          </a:prstGeom>
        </p:spPr>
      </p:pic>
      <p:pic>
        <p:nvPicPr>
          <p:cNvPr id="6" name="Espace réservé du contenu 3"/>
          <p:cNvPicPr>
            <a:picLocks noChangeAspect="1"/>
          </p:cNvPicPr>
          <p:nvPr/>
        </p:nvPicPr>
        <p:blipFill>
          <a:blip r:embed="rId6"/>
          <a:stretch>
            <a:fillRect/>
          </a:stretch>
        </p:blipFill>
        <p:spPr>
          <a:xfrm>
            <a:off x="5908875" y="3260729"/>
            <a:ext cx="4434378" cy="2634776"/>
          </a:xfrm>
          <a:prstGeom prst="rect">
            <a:avLst/>
          </a:prstGeom>
        </p:spPr>
      </p:pic>
    </p:spTree>
    <p:extLst>
      <p:ext uri="{BB962C8B-B14F-4D97-AF65-F5344CB8AC3E}">
        <p14:creationId xmlns:p14="http://schemas.microsoft.com/office/powerpoint/2010/main" val="40616475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dirty="0" smtClean="0">
                <a:solidFill>
                  <a:srgbClr val="0070C0"/>
                </a:solidFill>
              </a:rPr>
              <a:t>CONCLUSION</a:t>
            </a:r>
            <a:endParaRPr lang="fr-FR" sz="3600" dirty="0">
              <a:solidFill>
                <a:srgbClr val="0070C0"/>
              </a:solidFill>
            </a:endParaRPr>
          </a:p>
        </p:txBody>
      </p:sp>
      <p:sp>
        <p:nvSpPr>
          <p:cNvPr id="3" name="Espace réservé du contenu 2"/>
          <p:cNvSpPr>
            <a:spLocks noGrp="1"/>
          </p:cNvSpPr>
          <p:nvPr>
            <p:ph idx="1"/>
          </p:nvPr>
        </p:nvSpPr>
        <p:spPr>
          <a:xfrm>
            <a:off x="318837" y="1223377"/>
            <a:ext cx="11728784" cy="4872624"/>
          </a:xfrm>
        </p:spPr>
        <p:txBody>
          <a:bodyPr>
            <a:normAutofit fontScale="92500"/>
          </a:bodyPr>
          <a:lstStyle/>
          <a:p>
            <a:r>
              <a:rPr lang="fr-FR" sz="2800" b="1" dirty="0" smtClean="0">
                <a:latin typeface="Arial" pitchFamily="34" charset="0"/>
                <a:cs typeface="Arial" pitchFamily="34" charset="0"/>
              </a:rPr>
              <a:t>L’évaluation </a:t>
            </a:r>
            <a:r>
              <a:rPr lang="fr-FR" sz="2800" b="1" dirty="0">
                <a:latin typeface="Arial" pitchFamily="34" charset="0"/>
                <a:cs typeface="Arial" pitchFamily="34" charset="0"/>
              </a:rPr>
              <a:t>: une occasion de revenir sur des fondamentaux </a:t>
            </a:r>
            <a:r>
              <a:rPr lang="fr-FR" sz="2800" b="1" dirty="0" smtClean="0">
                <a:latin typeface="Arial" pitchFamily="34" charset="0"/>
                <a:cs typeface="Arial" pitchFamily="34" charset="0"/>
              </a:rPr>
              <a:t> </a:t>
            </a:r>
          </a:p>
          <a:p>
            <a:pPr marL="0" indent="0">
              <a:buNone/>
            </a:pPr>
            <a:r>
              <a:rPr lang="fr-FR" sz="2800" b="1" dirty="0" smtClean="0">
                <a:latin typeface="Arial" pitchFamily="34" charset="0"/>
                <a:cs typeface="Arial" pitchFamily="34" charset="0"/>
              </a:rPr>
              <a:t>en DIDACTIQUE  </a:t>
            </a:r>
            <a:r>
              <a:rPr lang="fr-FR" sz="2800" dirty="0" smtClean="0">
                <a:latin typeface="Arial" pitchFamily="34" charset="0"/>
                <a:cs typeface="Arial" pitchFamily="34" charset="0"/>
              </a:rPr>
              <a:t>(</a:t>
            </a:r>
            <a:r>
              <a:rPr lang="fr-FR" sz="2800" dirty="0">
                <a:latin typeface="Arial" pitchFamily="34" charset="0"/>
                <a:cs typeface="Arial" pitchFamily="34" charset="0"/>
              </a:rPr>
              <a:t>observables / progrès / progressivité</a:t>
            </a:r>
            <a:r>
              <a:rPr lang="fr-FR" sz="2800" dirty="0" smtClean="0">
                <a:latin typeface="Arial" pitchFamily="34" charset="0"/>
                <a:cs typeface="Arial" pitchFamily="34" charset="0"/>
              </a:rPr>
              <a:t>): l’école maternelle </a:t>
            </a:r>
          </a:p>
          <a:p>
            <a:pPr marL="0" indent="0">
              <a:buNone/>
            </a:pPr>
            <a:r>
              <a:rPr lang="fr-FR" sz="2800" dirty="0" smtClean="0">
                <a:latin typeface="Arial" pitchFamily="34" charset="0"/>
                <a:cs typeface="Arial" pitchFamily="34" charset="0"/>
              </a:rPr>
              <a:t>se doit d’être une école qui enseigne…</a:t>
            </a:r>
          </a:p>
          <a:p>
            <a:r>
              <a:rPr lang="fr-FR" sz="2800" dirty="0" smtClean="0">
                <a:latin typeface="Arial" pitchFamily="34" charset="0"/>
                <a:cs typeface="Arial" pitchFamily="34" charset="0"/>
              </a:rPr>
              <a:t>Un </a:t>
            </a:r>
            <a:r>
              <a:rPr lang="fr-FR" sz="2800" b="1" dirty="0" smtClean="0">
                <a:latin typeface="Arial" pitchFamily="34" charset="0"/>
                <a:cs typeface="Arial" pitchFamily="34" charset="0"/>
              </a:rPr>
              <a:t>changement de posture professionnelle </a:t>
            </a:r>
            <a:r>
              <a:rPr lang="fr-FR" sz="2800" dirty="0" smtClean="0">
                <a:latin typeface="Arial" pitchFamily="34" charset="0"/>
                <a:cs typeface="Arial" pitchFamily="34" charset="0"/>
              </a:rPr>
              <a:t>qui s’inscrit dans les </a:t>
            </a:r>
            <a:r>
              <a:rPr lang="fr-FR" sz="2800" dirty="0" smtClean="0">
                <a:latin typeface="Arial" pitchFamily="34" charset="0"/>
                <a:cs typeface="Arial" pitchFamily="34" charset="0"/>
              </a:rPr>
              <a:t>nouvelles orientations </a:t>
            </a:r>
            <a:r>
              <a:rPr lang="fr-FR" sz="2800" dirty="0" smtClean="0">
                <a:latin typeface="Arial" pitchFamily="34" charset="0"/>
                <a:cs typeface="Arial" pitchFamily="34" charset="0"/>
              </a:rPr>
              <a:t>de la loi de 2013 et du nouveau programme de la </a:t>
            </a:r>
            <a:r>
              <a:rPr lang="fr-FR" sz="2800" dirty="0" smtClean="0">
                <a:latin typeface="Arial" pitchFamily="34" charset="0"/>
                <a:cs typeface="Arial" pitchFamily="34" charset="0"/>
              </a:rPr>
              <a:t>maternelle</a:t>
            </a:r>
          </a:p>
          <a:p>
            <a:pPr marL="0" indent="0" algn="ctr">
              <a:buNone/>
            </a:pPr>
            <a:r>
              <a:rPr lang="fr-FR" sz="2800" dirty="0" smtClean="0">
                <a:latin typeface="Arial" pitchFamily="34" charset="0"/>
                <a:cs typeface="Arial" pitchFamily="34" charset="0"/>
              </a:rPr>
              <a:t>QUI IMPLIQUE</a:t>
            </a:r>
          </a:p>
          <a:p>
            <a:pPr>
              <a:buFont typeface="Wingdings" panose="05000000000000000000" pitchFamily="2" charset="2"/>
              <a:buChar char="Ø"/>
            </a:pPr>
            <a:r>
              <a:rPr lang="fr-FR" sz="2800" dirty="0">
                <a:latin typeface="Arial" pitchFamily="34" charset="0"/>
                <a:cs typeface="Arial" pitchFamily="34" charset="0"/>
              </a:rPr>
              <a:t>d</a:t>
            </a:r>
            <a:r>
              <a:rPr lang="fr-FR" sz="2800" dirty="0" smtClean="0">
                <a:latin typeface="Arial" pitchFamily="34" charset="0"/>
                <a:cs typeface="Arial" pitchFamily="34" charset="0"/>
              </a:rPr>
              <a:t>e </a:t>
            </a:r>
            <a:r>
              <a:rPr lang="fr-FR" sz="2800" dirty="0" smtClean="0">
                <a:latin typeface="Arial" pitchFamily="34" charset="0"/>
                <a:cs typeface="Arial" pitchFamily="34" charset="0"/>
              </a:rPr>
              <a:t>cheminer pas à pas en équipe d’école ( </a:t>
            </a:r>
            <a:r>
              <a:rPr lang="fr-FR" sz="2200" dirty="0" smtClean="0">
                <a:latin typeface="Arial" pitchFamily="34" charset="0"/>
                <a:cs typeface="Arial" pitchFamily="34" charset="0"/>
              </a:rPr>
              <a:t> 3 à 4 ans pour Vivianne </a:t>
            </a:r>
            <a:r>
              <a:rPr lang="fr-FR" sz="2200" dirty="0" err="1" smtClean="0">
                <a:latin typeface="Arial" pitchFamily="34" charset="0"/>
                <a:cs typeface="Arial" pitchFamily="34" charset="0"/>
              </a:rPr>
              <a:t>Bouysse</a:t>
            </a:r>
            <a:r>
              <a:rPr lang="fr-FR" sz="2200" dirty="0" smtClean="0">
                <a:latin typeface="Arial" pitchFamily="34" charset="0"/>
                <a:cs typeface="Arial" pitchFamily="34" charset="0"/>
              </a:rPr>
              <a:t>)</a:t>
            </a:r>
            <a:endParaRPr lang="fr-FR" sz="2800" dirty="0" smtClean="0">
              <a:latin typeface="Arial" pitchFamily="34" charset="0"/>
              <a:cs typeface="Arial" pitchFamily="34" charset="0"/>
            </a:endParaRPr>
          </a:p>
          <a:p>
            <a:pPr>
              <a:buFont typeface="Wingdings" panose="05000000000000000000" pitchFamily="2" charset="2"/>
              <a:buChar char="Ø"/>
            </a:pPr>
            <a:r>
              <a:rPr lang="fr-FR" sz="2800" dirty="0">
                <a:latin typeface="Arial" pitchFamily="34" charset="0"/>
                <a:cs typeface="Arial" pitchFamily="34" charset="0"/>
              </a:rPr>
              <a:t>u</a:t>
            </a:r>
            <a:r>
              <a:rPr lang="fr-FR" sz="2800" dirty="0" smtClean="0">
                <a:latin typeface="Arial" pitchFamily="34" charset="0"/>
                <a:cs typeface="Arial" pitchFamily="34" charset="0"/>
              </a:rPr>
              <a:t>n </a:t>
            </a:r>
            <a:r>
              <a:rPr lang="fr-FR" sz="2800" dirty="0" smtClean="0">
                <a:latin typeface="Arial" pitchFamily="34" charset="0"/>
                <a:cs typeface="Arial" pitchFamily="34" charset="0"/>
              </a:rPr>
              <a:t>accompagnement bienveillant par les circonscriptions, PEMF..</a:t>
            </a:r>
          </a:p>
          <a:p>
            <a:pPr>
              <a:buFont typeface="Wingdings" panose="05000000000000000000" pitchFamily="2" charset="2"/>
              <a:buChar char="Ø"/>
            </a:pPr>
            <a:r>
              <a:rPr lang="fr-FR" sz="2800" dirty="0">
                <a:latin typeface="Arial" pitchFamily="34" charset="0"/>
                <a:cs typeface="Arial" pitchFamily="34" charset="0"/>
              </a:rPr>
              <a:t>u</a:t>
            </a:r>
            <a:r>
              <a:rPr lang="fr-FR" sz="2800" dirty="0" smtClean="0">
                <a:latin typeface="Arial" pitchFamily="34" charset="0"/>
                <a:cs typeface="Arial" pitchFamily="34" charset="0"/>
              </a:rPr>
              <a:t>ne </a:t>
            </a:r>
            <a:r>
              <a:rPr lang="fr-FR" sz="2800" dirty="0" smtClean="0">
                <a:latin typeface="Arial" pitchFamily="34" charset="0"/>
                <a:cs typeface="Arial" pitchFamily="34" charset="0"/>
              </a:rPr>
              <a:t>explication aux familles de l’évolution de ces modalités d’évaluation</a:t>
            </a:r>
          </a:p>
          <a:p>
            <a:pPr>
              <a:buFontTx/>
              <a:buChar char="-"/>
            </a:pPr>
            <a:endParaRPr lang="fr-FR" sz="2800" dirty="0" smtClean="0">
              <a:latin typeface="Arial" pitchFamily="34" charset="0"/>
              <a:cs typeface="Arial" pitchFamily="34" charset="0"/>
            </a:endParaRPr>
          </a:p>
          <a:p>
            <a:pPr>
              <a:buFontTx/>
              <a:buChar char="-"/>
            </a:pPr>
            <a:endParaRPr lang="fr-FR" sz="2800" dirty="0"/>
          </a:p>
          <a:p>
            <a:endParaRPr lang="fr-FR" sz="2800" dirty="0"/>
          </a:p>
        </p:txBody>
      </p:sp>
    </p:spTree>
    <p:extLst>
      <p:ext uri="{BB962C8B-B14F-4D97-AF65-F5344CB8AC3E}">
        <p14:creationId xmlns:p14="http://schemas.microsoft.com/office/powerpoint/2010/main" val="10162859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rotWithShape="1">
          <a:blip r:embed="rId3"/>
          <a:srcRect t="2286" r="4831"/>
          <a:stretch/>
        </p:blipFill>
        <p:spPr>
          <a:xfrm>
            <a:off x="952496" y="1972074"/>
            <a:ext cx="10572749" cy="4885926"/>
          </a:xfrm>
          <a:prstGeom prst="rect">
            <a:avLst/>
          </a:prstGeom>
        </p:spPr>
      </p:pic>
      <p:sp>
        <p:nvSpPr>
          <p:cNvPr id="4" name="ZoneTexte 3"/>
          <p:cNvSpPr txBox="1"/>
          <p:nvPr/>
        </p:nvSpPr>
        <p:spPr>
          <a:xfrm>
            <a:off x="628648" y="97747"/>
            <a:ext cx="10896600" cy="1384995"/>
          </a:xfrm>
          <a:prstGeom prst="rect">
            <a:avLst/>
          </a:prstGeom>
          <a:noFill/>
        </p:spPr>
        <p:txBody>
          <a:bodyPr wrap="square" rtlCol="0">
            <a:spAutoFit/>
          </a:bodyPr>
          <a:lstStyle/>
          <a:p>
            <a:pPr algn="ctr"/>
            <a:r>
              <a:rPr lang="fr-FR" sz="3600" b="1" dirty="0">
                <a:solidFill>
                  <a:srgbClr val="0070C0"/>
                </a:solidFill>
              </a:rPr>
              <a:t>Qu’est ce que la réussite ?</a:t>
            </a:r>
          </a:p>
          <a:p>
            <a:pPr algn="ctr"/>
            <a:r>
              <a:rPr lang="fr-FR" sz="2800" dirty="0">
                <a:solidFill>
                  <a:srgbClr val="514843"/>
                </a:solidFill>
                <a:latin typeface="Arial" pitchFamily="34" charset="0"/>
                <a:cs typeface="Arial" pitchFamily="34" charset="0"/>
              </a:rPr>
              <a:t>Pour réussir, il faut avoir dépassé des </a:t>
            </a:r>
            <a:r>
              <a:rPr lang="fr-FR" sz="2800" dirty="0" smtClean="0">
                <a:solidFill>
                  <a:srgbClr val="514843"/>
                </a:solidFill>
                <a:latin typeface="Arial" pitchFamily="34" charset="0"/>
                <a:cs typeface="Arial" pitchFamily="34" charset="0"/>
              </a:rPr>
              <a:t>obstacles.</a:t>
            </a:r>
            <a:endParaRPr lang="fr-FR" sz="2800" dirty="0">
              <a:solidFill>
                <a:srgbClr val="514843"/>
              </a:solidFill>
              <a:latin typeface="Arial" pitchFamily="34" charset="0"/>
              <a:cs typeface="Arial" pitchFamily="34" charset="0"/>
            </a:endParaRPr>
          </a:p>
          <a:p>
            <a:endParaRPr lang="fr-FR" sz="2000" b="1" dirty="0">
              <a:solidFill>
                <a:srgbClr val="514843"/>
              </a:solidFill>
            </a:endParaRPr>
          </a:p>
        </p:txBody>
      </p:sp>
    </p:spTree>
    <p:extLst>
      <p:ext uri="{BB962C8B-B14F-4D97-AF65-F5344CB8AC3E}">
        <p14:creationId xmlns:p14="http://schemas.microsoft.com/office/powerpoint/2010/main" val="29383615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tilisateur\Desktop\eval positive RETZ.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678113">
            <a:off x="2111957" y="580395"/>
            <a:ext cx="4085410" cy="5248181"/>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p:cNvSpPr txBox="1"/>
          <p:nvPr/>
        </p:nvSpPr>
        <p:spPr>
          <a:xfrm>
            <a:off x="6019800" y="1295400"/>
            <a:ext cx="5905500" cy="1200329"/>
          </a:xfrm>
          <a:prstGeom prst="rect">
            <a:avLst/>
          </a:prstGeom>
          <a:noFill/>
        </p:spPr>
        <p:txBody>
          <a:bodyPr wrap="square" rtlCol="0">
            <a:spAutoFit/>
          </a:bodyPr>
          <a:lstStyle/>
          <a:p>
            <a:r>
              <a:rPr lang="fr-FR" sz="2400" b="1" dirty="0" smtClean="0">
                <a:latin typeface="Arial" pitchFamily="34" charset="0"/>
                <a:cs typeface="Arial" pitchFamily="34" charset="0"/>
              </a:rPr>
              <a:t>L’évaluation positive en maternelle</a:t>
            </a:r>
          </a:p>
          <a:p>
            <a:r>
              <a:rPr lang="fr-FR" sz="2400" dirty="0" smtClean="0">
                <a:latin typeface="Arial" pitchFamily="34" charset="0"/>
                <a:cs typeface="Arial" pitchFamily="34" charset="0"/>
              </a:rPr>
              <a:t>Danièle ADAD  -  Edition RETZ </a:t>
            </a:r>
          </a:p>
          <a:p>
            <a:r>
              <a:rPr lang="fr-FR" sz="2400" dirty="0" smtClean="0">
                <a:latin typeface="Arial" pitchFamily="34" charset="0"/>
                <a:cs typeface="Arial" pitchFamily="34" charset="0"/>
              </a:rPr>
              <a:t>Mars 2017</a:t>
            </a:r>
            <a:endParaRPr lang="fr-FR" sz="2400" dirty="0">
              <a:latin typeface="Arial" pitchFamily="34" charset="0"/>
              <a:cs typeface="Arial" pitchFamily="34" charset="0"/>
            </a:endParaRPr>
          </a:p>
        </p:txBody>
      </p:sp>
    </p:spTree>
    <p:extLst>
      <p:ext uri="{BB962C8B-B14F-4D97-AF65-F5344CB8AC3E}">
        <p14:creationId xmlns:p14="http://schemas.microsoft.com/office/powerpoint/2010/main" val="29214623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0743" y="1545868"/>
            <a:ext cx="9980682" cy="3124200"/>
          </a:xfrm>
        </p:spPr>
        <p:txBody>
          <a:bodyPr>
            <a:normAutofit fontScale="90000"/>
          </a:bodyPr>
          <a:lstStyle/>
          <a:p>
            <a:pPr algn="l"/>
            <a:r>
              <a:rPr lang="fr-FR" sz="6000" b="1" dirty="0" smtClean="0">
                <a:solidFill>
                  <a:srgbClr val="92D050"/>
                </a:solidFill>
              </a:rPr>
              <a:t> </a:t>
            </a:r>
            <a:r>
              <a:rPr lang="fr-FR" sz="6000" dirty="0" smtClean="0"/>
              <a:t/>
            </a:r>
            <a:br>
              <a:rPr lang="fr-FR" sz="6000" dirty="0" smtClean="0"/>
            </a:br>
            <a:r>
              <a:rPr lang="fr-FR" sz="4900" dirty="0" smtClean="0">
                <a:solidFill>
                  <a:schemeClr val="tx1"/>
                </a:solidFill>
              </a:rPr>
              <a:t>* Synthèse des acquis </a:t>
            </a:r>
            <a:r>
              <a:rPr lang="fr-FR" sz="3100" dirty="0" smtClean="0">
                <a:solidFill>
                  <a:schemeClr val="tx1"/>
                </a:solidFill>
              </a:rPr>
              <a:t>en </a:t>
            </a:r>
            <a:r>
              <a:rPr lang="fr-FR" sz="3100" dirty="0" smtClean="0">
                <a:solidFill>
                  <a:schemeClr val="tx1"/>
                </a:solidFill>
              </a:rPr>
              <a:t>fin </a:t>
            </a:r>
            <a:r>
              <a:rPr lang="fr-FR" sz="3100" dirty="0" smtClean="0">
                <a:solidFill>
                  <a:schemeClr val="tx1"/>
                </a:solidFill>
              </a:rPr>
              <a:t>de GS</a:t>
            </a:r>
            <a:r>
              <a:rPr lang="fr-FR" sz="3600" dirty="0" smtClean="0">
                <a:solidFill>
                  <a:schemeClr val="tx1"/>
                </a:solidFill>
              </a:rPr>
              <a:t/>
            </a:r>
            <a:br>
              <a:rPr lang="fr-FR" sz="3600" dirty="0" smtClean="0">
                <a:solidFill>
                  <a:schemeClr val="tx1"/>
                </a:solidFill>
              </a:rPr>
            </a:br>
            <a:r>
              <a:rPr lang="fr-FR" sz="4900" dirty="0" smtClean="0">
                <a:solidFill>
                  <a:schemeClr val="tx1"/>
                </a:solidFill>
              </a:rPr>
              <a:t/>
            </a:r>
            <a:br>
              <a:rPr lang="fr-FR" sz="4900" dirty="0" smtClean="0">
                <a:solidFill>
                  <a:schemeClr val="tx1"/>
                </a:solidFill>
              </a:rPr>
            </a:br>
            <a:r>
              <a:rPr lang="fr-FR" sz="4900" dirty="0" smtClean="0">
                <a:solidFill>
                  <a:schemeClr val="tx1"/>
                </a:solidFill>
              </a:rPr>
              <a:t>* Carnet de suivi des apprentissages</a:t>
            </a:r>
            <a:endParaRPr lang="fr-FR" sz="4900" dirty="0">
              <a:solidFill>
                <a:schemeClr val="tx1"/>
              </a:solidFill>
            </a:endParaRPr>
          </a:p>
        </p:txBody>
      </p:sp>
      <p:sp>
        <p:nvSpPr>
          <p:cNvPr id="4" name="Rectangle 3"/>
          <p:cNvSpPr/>
          <p:nvPr/>
        </p:nvSpPr>
        <p:spPr>
          <a:xfrm>
            <a:off x="1714500" y="530205"/>
            <a:ext cx="9734550" cy="1015663"/>
          </a:xfrm>
          <a:prstGeom prst="rect">
            <a:avLst/>
          </a:prstGeom>
        </p:spPr>
        <p:txBody>
          <a:bodyPr wrap="square">
            <a:spAutoFit/>
          </a:bodyPr>
          <a:lstStyle/>
          <a:p>
            <a:r>
              <a:rPr lang="fr-FR" sz="6000" b="1" spc="-100" dirty="0" smtClean="0">
                <a:solidFill>
                  <a:srgbClr val="92D050"/>
                </a:solidFill>
                <a:ea typeface="+mj-ea"/>
                <a:cs typeface="+mj-cs"/>
              </a:rPr>
              <a:t> </a:t>
            </a:r>
            <a:r>
              <a:rPr lang="fr-FR" sz="4800" spc="-100" dirty="0" smtClean="0">
                <a:solidFill>
                  <a:schemeClr val="tx2"/>
                </a:solidFill>
                <a:ea typeface="+mj-ea"/>
                <a:cs typeface="+mj-cs"/>
              </a:rPr>
              <a:t>De </a:t>
            </a:r>
            <a:r>
              <a:rPr lang="fr-FR" sz="4800" spc="-100" dirty="0">
                <a:solidFill>
                  <a:schemeClr val="tx2"/>
                </a:solidFill>
                <a:ea typeface="+mj-ea"/>
                <a:cs typeface="+mj-cs"/>
              </a:rPr>
              <a:t>nouveaux </a:t>
            </a:r>
            <a:r>
              <a:rPr lang="fr-FR" sz="4800" spc="-100" dirty="0" smtClean="0">
                <a:solidFill>
                  <a:schemeClr val="tx2"/>
                </a:solidFill>
                <a:ea typeface="+mj-ea"/>
                <a:cs typeface="+mj-cs"/>
              </a:rPr>
              <a:t>outils</a:t>
            </a:r>
            <a:endParaRPr lang="fr-FR" sz="1400" dirty="0"/>
          </a:p>
        </p:txBody>
      </p:sp>
    </p:spTree>
    <p:extLst>
      <p:ext uri="{BB962C8B-B14F-4D97-AF65-F5344CB8AC3E}">
        <p14:creationId xmlns:p14="http://schemas.microsoft.com/office/powerpoint/2010/main" val="10993026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0" y="245745"/>
            <a:ext cx="10972800" cy="1143000"/>
          </a:xfrm>
        </p:spPr>
        <p:txBody>
          <a:bodyPr>
            <a:normAutofit fontScale="90000"/>
          </a:bodyPr>
          <a:lstStyle/>
          <a:p>
            <a:r>
              <a:rPr lang="fr-FR" dirty="0" smtClean="0">
                <a:solidFill>
                  <a:srgbClr val="FF0000"/>
                </a:solidFill>
              </a:rPr>
              <a:t>Synthèse des acquis </a:t>
            </a:r>
            <a:r>
              <a:rPr lang="fr-FR" dirty="0" smtClean="0"/>
              <a:t/>
            </a:r>
            <a:br>
              <a:rPr lang="fr-FR" dirty="0" smtClean="0"/>
            </a:br>
            <a:r>
              <a:rPr lang="fr-FR" sz="2200" b="1" dirty="0">
                <a:latin typeface="Arial" pitchFamily="34" charset="0"/>
                <a:cs typeface="Arial" pitchFamily="34" charset="0"/>
                <a:hlinkClick r:id="rId3" action="ppaction://hlinkfile"/>
              </a:rPr>
              <a:t>Arrêté du 31 décembre 2015 portant le modèle national de la synthèse des acquis scolaires de l'élève à l'issue de la dernière année de scolarité à l'école maternelle</a:t>
            </a:r>
            <a:r>
              <a:rPr lang="fr-FR" sz="2200" b="1" dirty="0">
                <a:latin typeface="Arial" pitchFamily="34" charset="0"/>
                <a:cs typeface="Arial" pitchFamily="34" charset="0"/>
              </a:rPr>
              <a:t/>
            </a:r>
            <a:br>
              <a:rPr lang="fr-FR" sz="2200" b="1" dirty="0">
                <a:latin typeface="Arial" pitchFamily="34" charset="0"/>
                <a:cs typeface="Arial" pitchFamily="34" charset="0"/>
              </a:rPr>
            </a:br>
            <a:endParaRPr lang="fr-FR" b="1" dirty="0"/>
          </a:p>
        </p:txBody>
      </p:sp>
      <p:pic>
        <p:nvPicPr>
          <p:cNvPr id="4" name="Image 3"/>
          <p:cNvPicPr>
            <a:picLocks noChangeAspect="1"/>
          </p:cNvPicPr>
          <p:nvPr/>
        </p:nvPicPr>
        <p:blipFill>
          <a:blip r:embed="rId4"/>
          <a:stretch>
            <a:fillRect/>
          </a:stretch>
        </p:blipFill>
        <p:spPr>
          <a:xfrm>
            <a:off x="2728277" y="1388745"/>
            <a:ext cx="6131243" cy="5163744"/>
          </a:xfrm>
          <a:prstGeom prst="rect">
            <a:avLst/>
          </a:prstGeom>
        </p:spPr>
      </p:pic>
    </p:spTree>
    <p:extLst>
      <p:ext uri="{BB962C8B-B14F-4D97-AF65-F5344CB8AC3E}">
        <p14:creationId xmlns:p14="http://schemas.microsoft.com/office/powerpoint/2010/main" val="39638288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80280" y="490475"/>
            <a:ext cx="10492570" cy="4524315"/>
          </a:xfrm>
          <a:prstGeom prst="rect">
            <a:avLst/>
          </a:prstGeom>
        </p:spPr>
        <p:txBody>
          <a:bodyPr wrap="square">
            <a:spAutoFit/>
          </a:bodyPr>
          <a:lstStyle/>
          <a:p>
            <a:pPr>
              <a:buFont typeface="Wingdings" panose="05000000000000000000" pitchFamily="2" charset="2"/>
              <a:buChar char="ü"/>
            </a:pPr>
            <a:r>
              <a:rPr lang="fr-FR" sz="3200" dirty="0" smtClean="0">
                <a:solidFill>
                  <a:srgbClr val="514843"/>
                </a:solidFill>
              </a:rPr>
              <a:t>un document national OBLIGATOIRE </a:t>
            </a:r>
          </a:p>
          <a:p>
            <a:pPr>
              <a:buFontTx/>
              <a:buChar char="-"/>
            </a:pPr>
            <a:endParaRPr lang="fr-FR" sz="3200" dirty="0">
              <a:solidFill>
                <a:srgbClr val="514843"/>
              </a:solidFill>
            </a:endParaRPr>
          </a:p>
          <a:p>
            <a:pPr>
              <a:buFont typeface="Wingdings" panose="05000000000000000000" pitchFamily="2" charset="2"/>
              <a:buChar char="ü"/>
            </a:pPr>
            <a:r>
              <a:rPr lang="fr-FR" sz="3200" dirty="0">
                <a:solidFill>
                  <a:srgbClr val="514843"/>
                </a:solidFill>
              </a:rPr>
              <a:t>établi à l’issue de la dernière année du cycle 1</a:t>
            </a:r>
          </a:p>
          <a:p>
            <a:pPr>
              <a:buFont typeface="Wingdings" panose="05000000000000000000" pitchFamily="2" charset="2"/>
              <a:buChar char="ü"/>
            </a:pPr>
            <a:endParaRPr lang="fr-FR" sz="3200" dirty="0">
              <a:solidFill>
                <a:srgbClr val="514843"/>
              </a:solidFill>
            </a:endParaRPr>
          </a:p>
          <a:p>
            <a:pPr>
              <a:buFont typeface="Wingdings" panose="05000000000000000000" pitchFamily="2" charset="2"/>
              <a:buChar char="ü"/>
            </a:pPr>
            <a:r>
              <a:rPr lang="fr-FR" sz="3200" dirty="0">
                <a:solidFill>
                  <a:srgbClr val="514843"/>
                </a:solidFill>
              </a:rPr>
              <a:t>qui ne donne pas lieu à la passation </a:t>
            </a:r>
            <a:r>
              <a:rPr lang="fr-FR" sz="3200" dirty="0" smtClean="0">
                <a:solidFill>
                  <a:srgbClr val="514843"/>
                </a:solidFill>
              </a:rPr>
              <a:t>préalable </a:t>
            </a:r>
            <a:r>
              <a:rPr lang="fr-FR" sz="3200" dirty="0">
                <a:solidFill>
                  <a:srgbClr val="514843"/>
                </a:solidFill>
              </a:rPr>
              <a:t>d’une série d’épreuves spécifiques d’évaluation</a:t>
            </a:r>
          </a:p>
          <a:p>
            <a:endParaRPr lang="fr-FR" sz="3200" dirty="0">
              <a:solidFill>
                <a:srgbClr val="514843"/>
              </a:solidFill>
            </a:endParaRPr>
          </a:p>
          <a:p>
            <a:pPr>
              <a:buFont typeface="Wingdings" panose="05000000000000000000" pitchFamily="2" charset="2"/>
              <a:buChar char="ü"/>
            </a:pPr>
            <a:r>
              <a:rPr lang="fr-FR" sz="3200" dirty="0">
                <a:solidFill>
                  <a:srgbClr val="514843"/>
                </a:solidFill>
              </a:rPr>
              <a:t>qui est renseigné par </a:t>
            </a:r>
            <a:r>
              <a:rPr lang="fr-FR" sz="3200" u="sng" dirty="0" smtClean="0">
                <a:solidFill>
                  <a:srgbClr val="514843"/>
                </a:solidFill>
              </a:rPr>
              <a:t>LES </a:t>
            </a:r>
            <a:r>
              <a:rPr lang="fr-FR" sz="3200" dirty="0" smtClean="0">
                <a:solidFill>
                  <a:srgbClr val="514843"/>
                </a:solidFill>
              </a:rPr>
              <a:t>enseignants </a:t>
            </a:r>
            <a:r>
              <a:rPr lang="fr-FR" sz="3200" dirty="0">
                <a:solidFill>
                  <a:srgbClr val="514843"/>
                </a:solidFill>
              </a:rPr>
              <a:t>de cycle 1 réunis en conseil de cycle à partir du carnet de suivi des apprentissages</a:t>
            </a:r>
          </a:p>
        </p:txBody>
      </p:sp>
    </p:spTree>
    <p:extLst>
      <p:ext uri="{BB962C8B-B14F-4D97-AF65-F5344CB8AC3E}">
        <p14:creationId xmlns:p14="http://schemas.microsoft.com/office/powerpoint/2010/main" val="14743780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82638" y="721268"/>
            <a:ext cx="10161612" cy="4524315"/>
          </a:xfrm>
          <a:prstGeom prst="rect">
            <a:avLst/>
          </a:prstGeom>
        </p:spPr>
        <p:txBody>
          <a:bodyPr wrap="square">
            <a:spAutoFit/>
          </a:bodyPr>
          <a:lstStyle/>
          <a:p>
            <a:pPr>
              <a:buFont typeface="Wingdings" panose="05000000000000000000" pitchFamily="2" charset="2"/>
              <a:buChar char="ü"/>
            </a:pPr>
            <a:r>
              <a:rPr lang="fr-FR" sz="3200" dirty="0">
                <a:solidFill>
                  <a:srgbClr val="514843"/>
                </a:solidFill>
              </a:rPr>
              <a:t>qui reflète ce que l’enfant </a:t>
            </a:r>
            <a:r>
              <a:rPr lang="fr-FR" sz="3200" u="sng" dirty="0">
                <a:solidFill>
                  <a:srgbClr val="514843"/>
                </a:solidFill>
              </a:rPr>
              <a:t>SAIT</a:t>
            </a:r>
            <a:r>
              <a:rPr lang="fr-FR" sz="3200" dirty="0">
                <a:solidFill>
                  <a:srgbClr val="514843"/>
                </a:solidFill>
              </a:rPr>
              <a:t> ou presque faire à l’issue de sa scolarité en maternelle </a:t>
            </a:r>
          </a:p>
          <a:p>
            <a:endParaRPr lang="fr-FR" sz="3200" dirty="0">
              <a:solidFill>
                <a:srgbClr val="514843"/>
              </a:solidFill>
            </a:endParaRPr>
          </a:p>
          <a:p>
            <a:pPr>
              <a:buFont typeface="Wingdings" panose="05000000000000000000" pitchFamily="2" charset="2"/>
              <a:buChar char="ü"/>
            </a:pPr>
            <a:r>
              <a:rPr lang="fr-FR" sz="3200" dirty="0">
                <a:solidFill>
                  <a:srgbClr val="514843"/>
                </a:solidFill>
              </a:rPr>
              <a:t>qui permet de faire le point sur les besoins à prendre en compte </a:t>
            </a:r>
          </a:p>
          <a:p>
            <a:pPr>
              <a:buFontTx/>
              <a:buChar char="-"/>
            </a:pPr>
            <a:endParaRPr lang="fr-FR" sz="3200" dirty="0">
              <a:solidFill>
                <a:srgbClr val="514843"/>
              </a:solidFill>
            </a:endParaRPr>
          </a:p>
          <a:p>
            <a:pPr>
              <a:buFont typeface="Wingdings" panose="05000000000000000000" pitchFamily="2" charset="2"/>
              <a:buChar char="ü"/>
            </a:pPr>
            <a:r>
              <a:rPr lang="fr-FR" sz="3200" dirty="0">
                <a:solidFill>
                  <a:srgbClr val="514843"/>
                </a:solidFill>
              </a:rPr>
              <a:t>qui est transmis </a:t>
            </a:r>
            <a:r>
              <a:rPr lang="fr-FR" sz="3200" dirty="0" smtClean="0">
                <a:solidFill>
                  <a:srgbClr val="514843"/>
                </a:solidFill>
              </a:rPr>
              <a:t> </a:t>
            </a:r>
          </a:p>
          <a:p>
            <a:r>
              <a:rPr lang="fr-FR" sz="3200" dirty="0">
                <a:solidFill>
                  <a:srgbClr val="514843"/>
                </a:solidFill>
              </a:rPr>
              <a:t> </a:t>
            </a:r>
            <a:r>
              <a:rPr lang="fr-FR" sz="3200" dirty="0" smtClean="0">
                <a:solidFill>
                  <a:srgbClr val="514843"/>
                </a:solidFill>
              </a:rPr>
              <a:t>   </a:t>
            </a:r>
            <a:r>
              <a:rPr lang="fr-FR" sz="3200" dirty="0" smtClean="0">
                <a:solidFill>
                  <a:srgbClr val="514843"/>
                </a:solidFill>
              </a:rPr>
              <a:t>- </a:t>
            </a:r>
            <a:r>
              <a:rPr lang="fr-FR" sz="3200" dirty="0">
                <a:solidFill>
                  <a:srgbClr val="514843"/>
                </a:solidFill>
              </a:rPr>
              <a:t>à la famille</a:t>
            </a:r>
          </a:p>
          <a:p>
            <a:r>
              <a:rPr lang="fr-FR" sz="3200" dirty="0">
                <a:solidFill>
                  <a:srgbClr val="514843"/>
                </a:solidFill>
              </a:rPr>
              <a:t>    </a:t>
            </a:r>
            <a:r>
              <a:rPr lang="fr-FR" sz="3200" dirty="0" smtClean="0">
                <a:solidFill>
                  <a:srgbClr val="514843"/>
                </a:solidFill>
              </a:rPr>
              <a:t>- </a:t>
            </a:r>
            <a:r>
              <a:rPr lang="fr-FR" sz="3200" dirty="0">
                <a:solidFill>
                  <a:srgbClr val="514843"/>
                </a:solidFill>
              </a:rPr>
              <a:t>aux enseignants de cycle 2</a:t>
            </a:r>
          </a:p>
        </p:txBody>
      </p:sp>
    </p:spTree>
    <p:extLst>
      <p:ext uri="{BB962C8B-B14F-4D97-AF65-F5344CB8AC3E}">
        <p14:creationId xmlns:p14="http://schemas.microsoft.com/office/powerpoint/2010/main" val="42075703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3"/>
          <a:stretch>
            <a:fillRect/>
          </a:stretch>
        </p:blipFill>
        <p:spPr>
          <a:xfrm>
            <a:off x="532979" y="2587906"/>
            <a:ext cx="11411791" cy="3846671"/>
          </a:xfrm>
          <a:prstGeom prst="rect">
            <a:avLst/>
          </a:prstGeom>
        </p:spPr>
      </p:pic>
      <p:sp>
        <p:nvSpPr>
          <p:cNvPr id="5" name="ZoneTexte 4"/>
          <p:cNvSpPr txBox="1"/>
          <p:nvPr/>
        </p:nvSpPr>
        <p:spPr>
          <a:xfrm>
            <a:off x="666750" y="342900"/>
            <a:ext cx="11144250" cy="1661993"/>
          </a:xfrm>
          <a:prstGeom prst="rect">
            <a:avLst/>
          </a:prstGeom>
          <a:noFill/>
        </p:spPr>
        <p:txBody>
          <a:bodyPr wrap="square" rtlCol="0">
            <a:spAutoFit/>
          </a:bodyPr>
          <a:lstStyle/>
          <a:p>
            <a:pPr algn="ctr"/>
            <a:r>
              <a:rPr lang="fr-FR" sz="3600" dirty="0" smtClean="0">
                <a:solidFill>
                  <a:srgbClr val="FF0000"/>
                </a:solidFill>
              </a:rPr>
              <a:t>Le carnet de suivi des apprentissages</a:t>
            </a:r>
          </a:p>
          <a:p>
            <a:r>
              <a:rPr lang="fr-FR" sz="2400" b="1" dirty="0">
                <a:hlinkClick r:id="rId4" action="ppaction://hlinkfile"/>
              </a:rPr>
              <a:t>D</a:t>
            </a:r>
            <a:r>
              <a:rPr lang="fr-FR" sz="2400" b="1" dirty="0" smtClean="0">
                <a:hlinkClick r:id="rId4" action="ppaction://hlinkfile"/>
              </a:rPr>
              <a:t>écret </a:t>
            </a:r>
            <a:r>
              <a:rPr lang="fr-FR" sz="2400" b="1" dirty="0">
                <a:hlinkClick r:id="rId4" action="ppaction://hlinkfile"/>
              </a:rPr>
              <a:t>n° 2015-1929 du 31 décembre 2015 relatif à l'évaluation des acquis scolaires des élèves et au livret scolaire, à l'école et au collège (article 8)</a:t>
            </a:r>
            <a:endParaRPr lang="fr-FR" sz="2400" b="1" dirty="0"/>
          </a:p>
          <a:p>
            <a:endParaRPr lang="fr-FR" dirty="0"/>
          </a:p>
        </p:txBody>
      </p:sp>
    </p:spTree>
    <p:extLst>
      <p:ext uri="{BB962C8B-B14F-4D97-AF65-F5344CB8AC3E}">
        <p14:creationId xmlns:p14="http://schemas.microsoft.com/office/powerpoint/2010/main" val="248368570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7064" y="335002"/>
            <a:ext cx="11167736" cy="5463034"/>
          </a:xfrm>
          <a:prstGeom prst="rect">
            <a:avLst/>
          </a:prstGeom>
        </p:spPr>
        <p:txBody>
          <a:bodyPr wrap="square">
            <a:spAutoFit/>
          </a:bodyPr>
          <a:lstStyle/>
          <a:p>
            <a:pPr marL="228600" lvl="0" indent="-457200">
              <a:lnSpc>
                <a:spcPct val="90000"/>
              </a:lnSpc>
              <a:spcBef>
                <a:spcPts val="1800"/>
              </a:spcBef>
              <a:buFont typeface="Wingdings" pitchFamily="2" charset="2"/>
              <a:buChar char="ü"/>
            </a:pPr>
            <a:r>
              <a:rPr lang="fr-FR" sz="2800" dirty="0" smtClean="0">
                <a:solidFill>
                  <a:srgbClr val="514843"/>
                </a:solidFill>
              </a:rPr>
              <a:t> </a:t>
            </a:r>
            <a:r>
              <a:rPr lang="fr-FR" sz="3200" dirty="0" smtClean="0">
                <a:solidFill>
                  <a:srgbClr val="514843"/>
                </a:solidFill>
              </a:rPr>
              <a:t>u</a:t>
            </a:r>
            <a:r>
              <a:rPr lang="fr-FR" sz="3200" dirty="0" smtClean="0">
                <a:solidFill>
                  <a:srgbClr val="514843"/>
                </a:solidFill>
              </a:rPr>
              <a:t>n </a:t>
            </a:r>
            <a:r>
              <a:rPr lang="fr-FR" sz="3200" dirty="0">
                <a:solidFill>
                  <a:srgbClr val="514843"/>
                </a:solidFill>
              </a:rPr>
              <a:t>outil </a:t>
            </a:r>
            <a:r>
              <a:rPr lang="fr-FR" sz="3200" u="sng" dirty="0">
                <a:solidFill>
                  <a:srgbClr val="514843"/>
                </a:solidFill>
              </a:rPr>
              <a:t>OBLIGATOIRE</a:t>
            </a:r>
          </a:p>
          <a:p>
            <a:pPr marL="228600" lvl="0" indent="-457200">
              <a:lnSpc>
                <a:spcPct val="150000"/>
              </a:lnSpc>
              <a:spcBef>
                <a:spcPts val="1800"/>
              </a:spcBef>
              <a:buFont typeface="Wingdings" pitchFamily="2" charset="2"/>
              <a:buChar char="ü"/>
            </a:pPr>
            <a:r>
              <a:rPr lang="fr-FR" sz="3200" dirty="0">
                <a:solidFill>
                  <a:srgbClr val="514843"/>
                </a:solidFill>
              </a:rPr>
              <a:t> </a:t>
            </a:r>
            <a:r>
              <a:rPr lang="fr-FR" sz="3200" dirty="0" smtClean="0">
                <a:solidFill>
                  <a:srgbClr val="514843"/>
                </a:solidFill>
              </a:rPr>
              <a:t>un </a:t>
            </a:r>
            <a:r>
              <a:rPr lang="fr-FR" sz="3200" dirty="0">
                <a:solidFill>
                  <a:srgbClr val="514843"/>
                </a:solidFill>
              </a:rPr>
              <a:t>outil dont la forme est </a:t>
            </a:r>
            <a:r>
              <a:rPr lang="fr-FR" sz="3200" dirty="0">
                <a:solidFill>
                  <a:srgbClr val="514843"/>
                </a:solidFill>
              </a:rPr>
              <a:t>libre</a:t>
            </a:r>
          </a:p>
          <a:p>
            <a:pPr lvl="0" indent="-457200">
              <a:lnSpc>
                <a:spcPct val="150000"/>
              </a:lnSpc>
              <a:buFont typeface="Wingdings" pitchFamily="2" charset="2"/>
              <a:buChar char="ü"/>
            </a:pPr>
            <a:r>
              <a:rPr lang="fr-FR" sz="3200" dirty="0" smtClean="0">
                <a:solidFill>
                  <a:srgbClr val="514843"/>
                </a:solidFill>
              </a:rPr>
              <a:t>un </a:t>
            </a:r>
            <a:r>
              <a:rPr lang="fr-FR" sz="3200" dirty="0">
                <a:solidFill>
                  <a:srgbClr val="514843"/>
                </a:solidFill>
              </a:rPr>
              <a:t>outil concis et lisible par les </a:t>
            </a:r>
            <a:r>
              <a:rPr lang="fr-FR" sz="3200" dirty="0">
                <a:solidFill>
                  <a:srgbClr val="514843"/>
                </a:solidFill>
              </a:rPr>
              <a:t>familles.</a:t>
            </a:r>
          </a:p>
          <a:p>
            <a:pPr lvl="0" indent="-457200">
              <a:buFont typeface="Wingdings" pitchFamily="2" charset="2"/>
              <a:buChar char="ü"/>
            </a:pPr>
            <a:r>
              <a:rPr lang="fr-FR" sz="3200" dirty="0" smtClean="0">
                <a:solidFill>
                  <a:srgbClr val="514843"/>
                </a:solidFill>
              </a:rPr>
              <a:t>un </a:t>
            </a:r>
            <a:r>
              <a:rPr lang="fr-FR" sz="3200" dirty="0">
                <a:solidFill>
                  <a:srgbClr val="514843"/>
                </a:solidFill>
              </a:rPr>
              <a:t>document communiqué aux familles ou au responsable légal plusieurs fois /an (</a:t>
            </a:r>
            <a:r>
              <a:rPr lang="fr-FR" sz="3200" dirty="0">
                <a:solidFill>
                  <a:srgbClr val="514843"/>
                </a:solidFill>
              </a:rPr>
              <a:t>à </a:t>
            </a:r>
            <a:r>
              <a:rPr lang="fr-FR" sz="3200" dirty="0">
                <a:solidFill>
                  <a:srgbClr val="514843"/>
                </a:solidFill>
              </a:rPr>
              <a:t>minima 2 </a:t>
            </a:r>
            <a:r>
              <a:rPr lang="fr-FR" sz="3200" dirty="0">
                <a:solidFill>
                  <a:srgbClr val="514843"/>
                </a:solidFill>
              </a:rPr>
              <a:t>fois par an )</a:t>
            </a:r>
            <a:endParaRPr lang="fr-FR" sz="3200" dirty="0">
              <a:solidFill>
                <a:srgbClr val="514843"/>
              </a:solidFill>
            </a:endParaRPr>
          </a:p>
          <a:p>
            <a:pPr>
              <a:lnSpc>
                <a:spcPct val="90000"/>
              </a:lnSpc>
              <a:spcBef>
                <a:spcPts val="1800"/>
              </a:spcBef>
            </a:pPr>
            <a:r>
              <a:rPr lang="fr-FR" sz="3200" dirty="0" smtClean="0">
                <a:solidFill>
                  <a:srgbClr val="514843"/>
                </a:solidFill>
              </a:rPr>
              <a:t>(</a:t>
            </a:r>
            <a:r>
              <a:rPr lang="fr-FR" sz="3200" dirty="0">
                <a:solidFill>
                  <a:srgbClr val="514843"/>
                </a:solidFill>
              </a:rPr>
              <a:t>Être attentif aux modalités de transmission de ce carnet aux familles peu familières de l’écrit)</a:t>
            </a:r>
          </a:p>
          <a:p>
            <a:pPr lvl="0" indent="-457200">
              <a:lnSpc>
                <a:spcPct val="90000"/>
              </a:lnSpc>
              <a:spcBef>
                <a:spcPts val="1800"/>
              </a:spcBef>
              <a:buFont typeface="Wingdings" pitchFamily="2" charset="2"/>
              <a:buChar char="ü"/>
            </a:pPr>
            <a:r>
              <a:rPr lang="fr-FR" sz="3200" dirty="0">
                <a:solidFill>
                  <a:srgbClr val="514843"/>
                </a:solidFill>
              </a:rPr>
              <a:t>d</a:t>
            </a:r>
            <a:r>
              <a:rPr lang="fr-FR" sz="3200" dirty="0" smtClean="0">
                <a:solidFill>
                  <a:srgbClr val="514843"/>
                </a:solidFill>
              </a:rPr>
              <a:t>es </a:t>
            </a:r>
            <a:r>
              <a:rPr lang="fr-FR" sz="3200" dirty="0">
                <a:solidFill>
                  <a:srgbClr val="514843"/>
                </a:solidFill>
              </a:rPr>
              <a:t>modalités définies en conseil de cycle et rendues explicites pour les </a:t>
            </a:r>
            <a:r>
              <a:rPr lang="fr-FR" sz="3200" dirty="0" smtClean="0">
                <a:solidFill>
                  <a:srgbClr val="514843"/>
                </a:solidFill>
              </a:rPr>
              <a:t>parents</a:t>
            </a:r>
            <a:endParaRPr lang="fr-FR" sz="2800" dirty="0" smtClean="0">
              <a:solidFill>
                <a:srgbClr val="514843"/>
              </a:solidFill>
            </a:endParaRPr>
          </a:p>
        </p:txBody>
      </p:sp>
    </p:spTree>
    <p:extLst>
      <p:ext uri="{BB962C8B-B14F-4D97-AF65-F5344CB8AC3E}">
        <p14:creationId xmlns:p14="http://schemas.microsoft.com/office/powerpoint/2010/main" val="35341544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3669</TotalTime>
  <Words>1986</Words>
  <Application>Microsoft Office PowerPoint</Application>
  <PresentationFormat>Personnalisé</PresentationFormat>
  <Paragraphs>282</Paragraphs>
  <Slides>32</Slides>
  <Notes>25</Notes>
  <HiddenSlides>0</HiddenSlides>
  <MMClips>0</MMClips>
  <ScaleCrop>false</ScaleCrop>
  <HeadingPairs>
    <vt:vector size="4" baseType="variant">
      <vt:variant>
        <vt:lpstr>Thème</vt:lpstr>
      </vt:variant>
      <vt:variant>
        <vt:i4>1</vt:i4>
      </vt:variant>
      <vt:variant>
        <vt:lpstr>Titres des diapositives</vt:lpstr>
      </vt:variant>
      <vt:variant>
        <vt:i4>32</vt:i4>
      </vt:variant>
    </vt:vector>
  </HeadingPairs>
  <TitlesOfParts>
    <vt:vector size="33" baseType="lpstr">
      <vt:lpstr>Thème Office</vt:lpstr>
      <vt:lpstr>Evaluation positive au cycle 1</vt:lpstr>
      <vt:lpstr>Les textes de référence concernant l’évaluation </vt:lpstr>
      <vt:lpstr>Des documents d’accompagnement  ou documents ressources</vt:lpstr>
      <vt:lpstr>  * Synthèse des acquis en fin de GS  * Carnet de suivi des apprentissages</vt:lpstr>
      <vt:lpstr>Synthèse des acquis  Arrêté du 31 décembre 2015 portant le modèle national de la synthèse des acquis scolaires de l'élève à l'issue de la dernière année de scolarité à l'école maternelle </vt:lpstr>
      <vt:lpstr>Présentation PowerPoint</vt:lpstr>
      <vt:lpstr>Présentation PowerPoint</vt:lpstr>
      <vt:lpstr>Présentation PowerPoint</vt:lpstr>
      <vt:lpstr>Présentation PowerPoint</vt:lpstr>
      <vt:lpstr>Présentation PowerPoint</vt:lpstr>
      <vt:lpstr>Comment rendre compte des progrès ?</vt:lpstr>
      <vt:lpstr>Que faut-il observer?</vt:lpstr>
      <vt:lpstr>Présentation PowerPoint</vt:lpstr>
      <vt:lpstr>Présentation PowerPoint</vt:lpstr>
      <vt:lpstr>Présentation PowerPoint</vt:lpstr>
      <vt:lpstr>CE QUE CELA SIGNIFIE POUR L’ENSEIGNANT</vt:lpstr>
      <vt:lpstr>DES OBSERVABLES</vt:lpstr>
      <vt:lpstr>Présentation PowerPoint</vt:lpstr>
      <vt:lpstr>Présentation PowerPoint</vt:lpstr>
      <vt:lpstr>Présentation PowerPoint</vt:lpstr>
      <vt:lpstr>Comment s’y prendre ?</vt:lpstr>
      <vt:lpstr>Présentation PowerPoint</vt:lpstr>
      <vt:lpstr>Présentation PowerPoint</vt:lpstr>
      <vt:lpstr>Présentation PowerPoint</vt:lpstr>
      <vt:lpstr>QUAND ?</vt:lpstr>
      <vt:lpstr>Apprentissage et évaluation</vt:lpstr>
      <vt:lpstr>Présentation PowerPoint</vt:lpstr>
      <vt:lpstr>Impliquer les élèves dans leur évaluation</vt:lpstr>
      <vt:lpstr>Présentation PowerPoint</vt:lpstr>
      <vt:lpstr>CONCLUSION</vt:lpstr>
      <vt:lpstr>Présentation PowerPoint</vt:lpstr>
      <vt:lpstr>Présentation PowerPoint</vt:lpstr>
    </vt:vector>
  </TitlesOfParts>
  <Company>ACADEMIE DE LYON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positive en maternelle</dc:title>
  <dc:creator>sgreusard-bonastre</dc:creator>
  <cp:lastModifiedBy>utilisateur</cp:lastModifiedBy>
  <cp:revision>42</cp:revision>
  <cp:lastPrinted>2016-04-28T06:49:27Z</cp:lastPrinted>
  <dcterms:created xsi:type="dcterms:W3CDTF">2016-04-28T06:47:02Z</dcterms:created>
  <dcterms:modified xsi:type="dcterms:W3CDTF">2018-04-03T19:00:40Z</dcterms:modified>
</cp:coreProperties>
</file>