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9"/>
  </p:notesMasterIdLst>
  <p:sldIdLst>
    <p:sldId id="256" r:id="rId2"/>
    <p:sldId id="268" r:id="rId3"/>
    <p:sldId id="266" r:id="rId4"/>
    <p:sldId id="267" r:id="rId5"/>
    <p:sldId id="269" r:id="rId6"/>
    <p:sldId id="263" r:id="rId7"/>
    <p:sldId id="264"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36" autoAdjust="0"/>
  </p:normalViewPr>
  <p:slideViewPr>
    <p:cSldViewPr>
      <p:cViewPr varScale="1">
        <p:scale>
          <a:sx n="48" d="100"/>
          <a:sy n="48" d="100"/>
        </p:scale>
        <p:origin x="1238"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9C5E05-62FE-40AA-96A9-09E4AAB34562}" type="datetimeFigureOut">
              <a:rPr lang="fr-FR" smtClean="0"/>
              <a:t>11/12/2017</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EFA43-4806-484D-BFAA-ED45F97BA80D}" type="slidenum">
              <a:rPr lang="fr-FR" smtClean="0"/>
              <a:t>‹N°›</a:t>
            </a:fld>
            <a:endParaRPr lang="fr-FR"/>
          </a:p>
        </p:txBody>
      </p:sp>
    </p:spTree>
    <p:extLst>
      <p:ext uri="{BB962C8B-B14F-4D97-AF65-F5344CB8AC3E}">
        <p14:creationId xmlns:p14="http://schemas.microsoft.com/office/powerpoint/2010/main" val="37162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L’oral est sollicité en tant qu’« outil au service des apprentissages » si l’accent est mis sur le contenu disciplinaire en jeu dans ces situations : il s’agit pour l’élève de mettre au point un exposé en français ou en histoire, de discuter avec ses pairs pour trouver la meilleure manière de réaliser un montage en technologie, de débattre pour promouvoir son interprétation d’un texte ambigu, ou de se faire le porte-parole d’un groupe de travail pour en transmettre les conclusions. </a:t>
            </a:r>
          </a:p>
          <a:p>
            <a:r>
              <a:rPr lang="fr-FR" sz="1200" kern="1200" dirty="0" smtClean="0">
                <a:solidFill>
                  <a:schemeClr val="tx1"/>
                </a:solidFill>
                <a:effectLst/>
                <a:latin typeface="+mn-lt"/>
                <a:ea typeface="+mn-ea"/>
                <a:cs typeface="+mn-cs"/>
              </a:rPr>
              <a:t>L’oral devient « objet d’apprentissage » si ces situations donnent lieu à des conseils, des observations ou des analyses, faites par l’enseignant ou par les élèves en vue d’améliorer la qualité et l’efficacité des prestations orales. On apprend alors à repérer des failles ou des points forts dans une argumentation, à rester dans le thème, à le resserrer ou l’élargir, à identifier les caractéristiques d’un genre de discours, à adapter son lexique, à se rendre audible…</a:t>
            </a:r>
          </a:p>
        </p:txBody>
      </p:sp>
      <p:sp>
        <p:nvSpPr>
          <p:cNvPr id="4" name="Espace réservé du numéro de diapositive 3"/>
          <p:cNvSpPr>
            <a:spLocks noGrp="1"/>
          </p:cNvSpPr>
          <p:nvPr>
            <p:ph type="sldNum" sz="quarter" idx="10"/>
          </p:nvPr>
        </p:nvSpPr>
        <p:spPr/>
        <p:txBody>
          <a:bodyPr/>
          <a:lstStyle/>
          <a:p>
            <a:fld id="{565EFA43-4806-484D-BFAA-ED45F97BA80D}" type="slidenum">
              <a:rPr lang="fr-FR" smtClean="0"/>
              <a:t>3</a:t>
            </a:fld>
            <a:endParaRPr lang="fr-FR"/>
          </a:p>
        </p:txBody>
      </p:sp>
    </p:spTree>
    <p:extLst>
      <p:ext uri="{BB962C8B-B14F-4D97-AF65-F5344CB8AC3E}">
        <p14:creationId xmlns:p14="http://schemas.microsoft.com/office/powerpoint/2010/main" val="1377202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Mais, sur le plan pédagogique, il serait totalement déraisonnable d’envisager l’enseignement de l’oral sous la forme de cours classiques (avec des leçons à apprendre etc.), comme s’il s’agissait d’un savoir académique et non d’un ensemble de savoirs et de savoir faire dont la maitrise s’ancre dans la pratique et l’analyse.</a:t>
            </a:r>
          </a:p>
          <a:p>
            <a:r>
              <a:rPr lang="fr-FR" sz="1200" kern="1200" dirty="0" smtClean="0">
                <a:solidFill>
                  <a:schemeClr val="tx1"/>
                </a:solidFill>
                <a:effectLst/>
                <a:latin typeface="+mn-lt"/>
                <a:ea typeface="+mn-ea"/>
                <a:cs typeface="+mn-cs"/>
              </a:rPr>
              <a:t>Sur le plan didactique, des précautions doivent également être prises, concernant les objectifs à atteindre. En effet, alors que dans le domaine de l’écrit, les objectifs concernent deux secteurs, celui des compétences linguistiques (connaitre les règles de grammaire </a:t>
            </a:r>
            <a:r>
              <a:rPr lang="fr-FR" sz="1200" kern="1200" dirty="0" err="1" smtClean="0">
                <a:solidFill>
                  <a:schemeClr val="tx1"/>
                </a:solidFill>
                <a:effectLst/>
                <a:latin typeface="+mn-lt"/>
                <a:ea typeface="+mn-ea"/>
                <a:cs typeface="+mn-cs"/>
              </a:rPr>
              <a:t>etc</a:t>
            </a:r>
            <a:r>
              <a:rPr lang="fr-FR" sz="1200" kern="1200" dirty="0" smtClean="0">
                <a:solidFill>
                  <a:schemeClr val="tx1"/>
                </a:solidFill>
                <a:effectLst/>
                <a:latin typeface="+mn-lt"/>
                <a:ea typeface="+mn-ea"/>
                <a:cs typeface="+mn-cs"/>
              </a:rPr>
              <a:t>) et celui des compétences langagières (lire, écrire), dans le domaine de l’oral on ne peut viser que l’acquisition de compétences langagières (raconter à l’oral, lire à voix haute, argumenter, débattre, interagir…).</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65EFA43-4806-484D-BFAA-ED45F97BA80D}" type="slidenum">
              <a:rPr lang="fr-FR" smtClean="0"/>
              <a:t>4</a:t>
            </a:fld>
            <a:endParaRPr lang="fr-FR"/>
          </a:p>
        </p:txBody>
      </p:sp>
    </p:spTree>
    <p:extLst>
      <p:ext uri="{BB962C8B-B14F-4D97-AF65-F5344CB8AC3E}">
        <p14:creationId xmlns:p14="http://schemas.microsoft.com/office/powerpoint/2010/main" val="3773586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Page 7</a:t>
            </a:r>
          </a:p>
          <a:p>
            <a:r>
              <a:rPr lang="fr-FR" dirty="0" smtClean="0"/>
              <a:t>Com.</a:t>
            </a:r>
            <a:r>
              <a:rPr lang="fr-FR" baseline="0" dirty="0" smtClean="0"/>
              <a:t> Oser prendre la parole, discours cohérent</a:t>
            </a:r>
          </a:p>
          <a:p>
            <a:r>
              <a:rPr lang="fr-FR" baseline="0" dirty="0" smtClean="0"/>
              <a:t>Discursive : raconter, décrire, expliquer…</a:t>
            </a:r>
          </a:p>
          <a:p>
            <a:r>
              <a:rPr lang="fr-FR" dirty="0" smtClean="0"/>
              <a:t>Linguistique : capacités phonologiques,</a:t>
            </a:r>
            <a:r>
              <a:rPr lang="fr-FR" baseline="0" dirty="0" smtClean="0"/>
              <a:t> syntaxiques, lexicales</a:t>
            </a:r>
          </a:p>
          <a:p>
            <a:r>
              <a:rPr lang="fr-FR" baseline="0" dirty="0" smtClean="0"/>
              <a:t>Métalinguistique : niveau de réflexion sur la langue, prise de conscience de l’intention du locuteur</a:t>
            </a:r>
          </a:p>
          <a:p>
            <a:endParaRPr lang="fr-FR" dirty="0"/>
          </a:p>
        </p:txBody>
      </p:sp>
      <p:sp>
        <p:nvSpPr>
          <p:cNvPr id="4" name="Espace réservé du numéro de diapositive 3"/>
          <p:cNvSpPr>
            <a:spLocks noGrp="1"/>
          </p:cNvSpPr>
          <p:nvPr>
            <p:ph type="sldNum" sz="quarter" idx="10"/>
          </p:nvPr>
        </p:nvSpPr>
        <p:spPr/>
        <p:txBody>
          <a:bodyPr/>
          <a:lstStyle/>
          <a:p>
            <a:fld id="{565EFA43-4806-484D-BFAA-ED45F97BA80D}" type="slidenum">
              <a:rPr lang="fr-FR" smtClean="0"/>
              <a:t>5</a:t>
            </a:fld>
            <a:endParaRPr lang="fr-FR"/>
          </a:p>
        </p:txBody>
      </p:sp>
    </p:spTree>
    <p:extLst>
      <p:ext uri="{BB962C8B-B14F-4D97-AF65-F5344CB8AC3E}">
        <p14:creationId xmlns:p14="http://schemas.microsoft.com/office/powerpoint/2010/main" val="714904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3C1FADC-0C13-4473-8DDE-C1A7C8C30E9C}" type="datetimeFigureOut">
              <a:rPr lang="fr-FR" smtClean="0"/>
              <a:pPr/>
              <a:t>11/12/2017</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5B4EDD81-CEF3-4BF8-8BC3-CE26FB01467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4EDD81-CEF3-4BF8-8BC3-CE26FB01467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C3C1FADC-0C13-4473-8DDE-C1A7C8C30E9C}" type="datetimeFigureOut">
              <a:rPr lang="fr-FR" smtClean="0"/>
              <a:pPr/>
              <a:t>11/12/2017</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5B4EDD81-CEF3-4BF8-8BC3-CE26FB01467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5B4EDD81-CEF3-4BF8-8BC3-CE26FB014670}"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B4EDD81-CEF3-4BF8-8BC3-CE26FB014670}"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C3C1FADC-0C13-4473-8DDE-C1A7C8C30E9C}" type="datetimeFigureOut">
              <a:rPr lang="fr-FR" smtClean="0"/>
              <a:pPr/>
              <a:t>11/12/2017</a:t>
            </a:fld>
            <a:endParaRPr lang="fr-FR"/>
          </a:p>
        </p:txBody>
      </p:sp>
      <p:sp>
        <p:nvSpPr>
          <p:cNvPr id="10" name="Espace réservé du numéro de diapositive 9"/>
          <p:cNvSpPr>
            <a:spLocks noGrp="1"/>
          </p:cNvSpPr>
          <p:nvPr>
            <p:ph type="sldNum" sz="quarter" idx="16"/>
          </p:nvPr>
        </p:nvSpPr>
        <p:spPr/>
        <p:txBody>
          <a:bodyPr rtlCol="0"/>
          <a:lstStyle/>
          <a:p>
            <a:fld id="{5B4EDD81-CEF3-4BF8-8BC3-CE26FB014670}"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C3C1FADC-0C13-4473-8DDE-C1A7C8C30E9C}" type="datetimeFigureOut">
              <a:rPr lang="fr-FR" smtClean="0"/>
              <a:pPr/>
              <a:t>11/12/2017</a:t>
            </a:fld>
            <a:endParaRPr lang="fr-FR"/>
          </a:p>
        </p:txBody>
      </p:sp>
      <p:sp>
        <p:nvSpPr>
          <p:cNvPr id="12" name="Espace réservé du numéro de diapositive 11"/>
          <p:cNvSpPr>
            <a:spLocks noGrp="1"/>
          </p:cNvSpPr>
          <p:nvPr>
            <p:ph type="sldNum" sz="quarter" idx="16"/>
          </p:nvPr>
        </p:nvSpPr>
        <p:spPr/>
        <p:txBody>
          <a:bodyPr rtlCol="0"/>
          <a:lstStyle/>
          <a:p>
            <a:fld id="{5B4EDD81-CEF3-4BF8-8BC3-CE26FB014670}"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5B4EDD81-CEF3-4BF8-8BC3-CE26FB01467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5B4EDD81-CEF3-4BF8-8BC3-CE26FB01467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3C1FADC-0C13-4473-8DDE-C1A7C8C30E9C}" type="datetimeFigureOut">
              <a:rPr lang="fr-FR" smtClean="0"/>
              <a:pPr/>
              <a:t>11/12/2017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5B4EDD81-CEF3-4BF8-8BC3-CE26FB014670}"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C3C1FADC-0C13-4473-8DDE-C1A7C8C30E9C}" type="datetimeFigureOut">
              <a:rPr lang="fr-FR" smtClean="0"/>
              <a:pPr/>
              <a:t>11/12/2017</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5B4EDD81-CEF3-4BF8-8BC3-CE26FB014670}"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3C1FADC-0C13-4473-8DDE-C1A7C8C30E9C}" type="datetimeFigureOut">
              <a:rPr lang="fr-FR" smtClean="0"/>
              <a:pPr/>
              <a:t>11/12/2017</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B4EDD81-CEF3-4BF8-8BC3-CE26FB01467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RA16_C2_FRA_1_langage_ecole_elementaire_618186.pdf" TargetMode="External"/><Relationship Id="rId2" Type="http://schemas.openxmlformats.org/officeDocument/2006/relationships/hyperlink" Target="RA16_C2_FRA_1_entrees_didactiques_594966.pdf" TargetMode="External"/><Relationship Id="rId1" Type="http://schemas.openxmlformats.org/officeDocument/2006/relationships/slideLayout" Target="../slideLayouts/slideLayout2.xml"/><Relationship Id="rId5" Type="http://schemas.openxmlformats.org/officeDocument/2006/relationships/hyperlink" Target="RA16_C2_FRA_1_demarche_ens_oral_594964.pdf" TargetMode="External"/><Relationship Id="rId4" Type="http://schemas.openxmlformats.org/officeDocument/2006/relationships/hyperlink" Target="RA16_C2_FRA_1_support_exploitation_594968.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RA16_C2_FRA_langage-oral-tableauvierge_617208.pdf" TargetMode="External"/><Relationship Id="rId2" Type="http://schemas.openxmlformats.org/officeDocument/2006/relationships/hyperlink" Target="1%20L'oral%20%20moyen%20d'apprentissage%20Bautier.mp4"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L’oral pour apprendre</a:t>
            </a:r>
            <a:endParaRPr lang="fr-FR" dirty="0"/>
          </a:p>
        </p:txBody>
      </p:sp>
      <p:sp>
        <p:nvSpPr>
          <p:cNvPr id="3" name="Sous-titre 2"/>
          <p:cNvSpPr>
            <a:spLocks noGrp="1"/>
          </p:cNvSpPr>
          <p:nvPr>
            <p:ph type="subTitle" idx="1"/>
          </p:nvPr>
        </p:nvSpPr>
        <p:spPr/>
        <p:txBody>
          <a:bodyPr>
            <a:normAutofit/>
          </a:bodyPr>
          <a:lstStyle/>
          <a:p>
            <a:r>
              <a:rPr lang="fr-FR" dirty="0" smtClean="0"/>
              <a:t>Animation Val/Bruay le 05 décembre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a:xfrm>
            <a:off x="612648" y="1988840"/>
            <a:ext cx="8153400" cy="4107160"/>
          </a:xfrm>
        </p:spPr>
        <p:txBody>
          <a:bodyPr/>
          <a:lstStyle/>
          <a:p>
            <a:r>
              <a:rPr lang="fr-FR" b="1" dirty="0" smtClean="0"/>
              <a:t>L’enseignant :</a:t>
            </a:r>
          </a:p>
          <a:p>
            <a:pPr marL="0" indent="0">
              <a:buNone/>
            </a:pPr>
            <a:r>
              <a:rPr lang="fr-FR" dirty="0" smtClean="0"/>
              <a:t>En quoi la posture ou les gestes professionnels de l’enseignant favorise-t-il l’oral pour apprendre des sciences ?</a:t>
            </a:r>
          </a:p>
          <a:p>
            <a:r>
              <a:rPr lang="fr-FR" b="1" dirty="0" smtClean="0"/>
              <a:t>Les élèves :</a:t>
            </a:r>
          </a:p>
          <a:p>
            <a:pPr marL="0" indent="0">
              <a:buNone/>
            </a:pPr>
            <a:r>
              <a:rPr lang="fr-FR" dirty="0" smtClean="0"/>
              <a:t>Pour quoi les élèves prennent-ils la parole ? Quels types de discours sont convoqués ?</a:t>
            </a:r>
            <a:endParaRPr lang="fr-FR" dirty="0"/>
          </a:p>
        </p:txBody>
      </p:sp>
    </p:spTree>
    <p:extLst>
      <p:ext uri="{BB962C8B-B14F-4D97-AF65-F5344CB8AC3E}">
        <p14:creationId xmlns:p14="http://schemas.microsoft.com/office/powerpoint/2010/main" val="17123929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OUTIL OU </a:t>
            </a:r>
            <a:r>
              <a:rPr lang="fr-FR" dirty="0" smtClean="0"/>
              <a:t>OBJET</a:t>
            </a:r>
            <a:endParaRPr lang="fr-FR" dirty="0"/>
          </a:p>
        </p:txBody>
      </p:sp>
      <p:sp>
        <p:nvSpPr>
          <p:cNvPr id="3" name="Espace réservé du contenu 2"/>
          <p:cNvSpPr>
            <a:spLocks noGrp="1"/>
          </p:cNvSpPr>
          <p:nvPr>
            <p:ph sz="quarter" idx="1"/>
          </p:nvPr>
        </p:nvSpPr>
        <p:spPr>
          <a:xfrm>
            <a:off x="612648" y="2276872"/>
            <a:ext cx="8153400" cy="4104456"/>
          </a:xfrm>
        </p:spPr>
        <p:txBody>
          <a:bodyPr>
            <a:normAutofit/>
          </a:bodyPr>
          <a:lstStyle/>
          <a:p>
            <a:r>
              <a:rPr lang="fr-FR" dirty="0"/>
              <a:t>L’oral est sollicité en tant qu’« </a:t>
            </a:r>
            <a:r>
              <a:rPr lang="fr-FR" b="1" dirty="0"/>
              <a:t>outil au service des apprentissages </a:t>
            </a:r>
            <a:r>
              <a:rPr lang="fr-FR" dirty="0"/>
              <a:t>» si l’accent est mis sur le contenu disciplinaire en </a:t>
            </a:r>
            <a:r>
              <a:rPr lang="fr-FR" dirty="0" smtClean="0"/>
              <a:t>jeu.</a:t>
            </a:r>
          </a:p>
          <a:p>
            <a:endParaRPr lang="fr-FR" dirty="0" smtClean="0"/>
          </a:p>
          <a:p>
            <a:r>
              <a:rPr lang="fr-FR" dirty="0"/>
              <a:t>L’oral devient </a:t>
            </a:r>
            <a:r>
              <a:rPr lang="fr-FR" b="1" dirty="0"/>
              <a:t>« objet d’apprentissage » </a:t>
            </a:r>
            <a:r>
              <a:rPr lang="fr-FR" dirty="0"/>
              <a:t>si ces situations donnent lieu à des conseils, des observations ou des analyses, </a:t>
            </a:r>
            <a:r>
              <a:rPr lang="fr-FR" dirty="0" smtClean="0"/>
              <a:t>en </a:t>
            </a:r>
            <a:r>
              <a:rPr lang="fr-FR" dirty="0"/>
              <a:t>vue d’améliorer la qualité et l’efficacité des prestations orales</a:t>
            </a:r>
          </a:p>
        </p:txBody>
      </p:sp>
    </p:spTree>
    <p:extLst>
      <p:ext uri="{BB962C8B-B14F-4D97-AF65-F5344CB8AC3E}">
        <p14:creationId xmlns:p14="http://schemas.microsoft.com/office/powerpoint/2010/main" val="2099286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Précautions </a:t>
            </a:r>
            <a:endParaRPr lang="fr-FR" dirty="0"/>
          </a:p>
        </p:txBody>
      </p:sp>
      <p:sp>
        <p:nvSpPr>
          <p:cNvPr id="3" name="Espace réservé du contenu 2"/>
          <p:cNvSpPr>
            <a:spLocks noGrp="1"/>
          </p:cNvSpPr>
          <p:nvPr>
            <p:ph sz="quarter" idx="1"/>
          </p:nvPr>
        </p:nvSpPr>
        <p:spPr>
          <a:xfrm>
            <a:off x="612648" y="2276872"/>
            <a:ext cx="8153400" cy="3819128"/>
          </a:xfrm>
        </p:spPr>
        <p:txBody>
          <a:bodyPr/>
          <a:lstStyle/>
          <a:p>
            <a:r>
              <a:rPr lang="fr-FR" sz="3200" dirty="0" smtClean="0"/>
              <a:t>Ne pas envisager </a:t>
            </a:r>
            <a:r>
              <a:rPr lang="fr-FR" sz="3200" dirty="0"/>
              <a:t>l’enseignement de l’oral sous la forme de cours </a:t>
            </a:r>
            <a:r>
              <a:rPr lang="fr-FR" sz="3200" dirty="0" smtClean="0"/>
              <a:t>classiques</a:t>
            </a:r>
          </a:p>
          <a:p>
            <a:r>
              <a:rPr lang="fr-FR" sz="3200" dirty="0" smtClean="0"/>
              <a:t>Ne viser que </a:t>
            </a:r>
            <a:r>
              <a:rPr lang="fr-FR" sz="3200" dirty="0"/>
              <a:t>l’acquisition de compétences langagières </a:t>
            </a:r>
            <a:endParaRPr lang="fr-FR" dirty="0"/>
          </a:p>
        </p:txBody>
      </p:sp>
    </p:spTree>
    <p:extLst>
      <p:ext uri="{BB962C8B-B14F-4D97-AF65-F5344CB8AC3E}">
        <p14:creationId xmlns:p14="http://schemas.microsoft.com/office/powerpoint/2010/main" val="2242698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enjeux d’une pédagogie de l’oral</a:t>
            </a:r>
            <a:endParaRPr lang="fr-FR" dirty="0"/>
          </a:p>
        </p:txBody>
      </p:sp>
      <p:sp>
        <p:nvSpPr>
          <p:cNvPr id="3" name="Espace réservé du contenu 2"/>
          <p:cNvSpPr>
            <a:spLocks noGrp="1"/>
          </p:cNvSpPr>
          <p:nvPr>
            <p:ph sz="quarter" idx="1"/>
          </p:nvPr>
        </p:nvSpPr>
        <p:spPr/>
        <p:txBody>
          <a:bodyPr/>
          <a:lstStyle/>
          <a:p>
            <a:pPr marL="0" indent="0">
              <a:buNone/>
            </a:pPr>
            <a:r>
              <a:rPr lang="fr-FR" dirty="0" smtClean="0"/>
              <a:t>Développer des compétences </a:t>
            </a:r>
          </a:p>
          <a:p>
            <a:r>
              <a:rPr lang="fr-FR" dirty="0" smtClean="0"/>
              <a:t>Communicationnelles</a:t>
            </a:r>
          </a:p>
          <a:p>
            <a:r>
              <a:rPr lang="fr-FR" dirty="0" smtClean="0"/>
              <a:t>Discursives</a:t>
            </a:r>
          </a:p>
          <a:p>
            <a:r>
              <a:rPr lang="fr-FR" dirty="0" smtClean="0"/>
              <a:t>Linguistiques</a:t>
            </a:r>
          </a:p>
          <a:p>
            <a:r>
              <a:rPr lang="fr-FR" dirty="0" smtClean="0"/>
              <a:t>Métalinguistiques</a:t>
            </a:r>
          </a:p>
          <a:p>
            <a:endParaRPr lang="fr-FR" dirty="0" smtClean="0"/>
          </a:p>
        </p:txBody>
      </p:sp>
    </p:spTree>
    <p:extLst>
      <p:ext uri="{BB962C8B-B14F-4D97-AF65-F5344CB8AC3E}">
        <p14:creationId xmlns:p14="http://schemas.microsoft.com/office/powerpoint/2010/main" val="233298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3 documents essentiels :</a:t>
            </a:r>
            <a:endParaRPr lang="fr-FR" dirty="0"/>
          </a:p>
        </p:txBody>
      </p:sp>
      <p:sp>
        <p:nvSpPr>
          <p:cNvPr id="3" name="Espace réservé du contenu 2"/>
          <p:cNvSpPr>
            <a:spLocks noGrp="1"/>
          </p:cNvSpPr>
          <p:nvPr>
            <p:ph sz="quarter" idx="1"/>
          </p:nvPr>
        </p:nvSpPr>
        <p:spPr/>
        <p:txBody>
          <a:bodyPr/>
          <a:lstStyle/>
          <a:p>
            <a:endParaRPr lang="fr-FR" dirty="0" smtClean="0"/>
          </a:p>
          <a:p>
            <a:r>
              <a:rPr lang="fr-FR" dirty="0" smtClean="0">
                <a:hlinkClick r:id="rId2" action="ppaction://hlinkfile"/>
              </a:rPr>
              <a:t>Les trois entrées didactiques </a:t>
            </a:r>
            <a:endParaRPr lang="fr-FR" dirty="0"/>
          </a:p>
          <a:p>
            <a:endParaRPr lang="fr-FR" dirty="0" smtClean="0"/>
          </a:p>
          <a:p>
            <a:r>
              <a:rPr lang="fr-FR" dirty="0" smtClean="0">
                <a:hlinkClick r:id="rId3" action="ppaction://hlinkfile"/>
              </a:rPr>
              <a:t>L’approche discursive </a:t>
            </a:r>
            <a:endParaRPr lang="fr-FR" dirty="0" smtClean="0"/>
          </a:p>
          <a:p>
            <a:endParaRPr lang="fr-FR" dirty="0"/>
          </a:p>
          <a:p>
            <a:r>
              <a:rPr lang="fr-FR" dirty="0" smtClean="0">
                <a:hlinkClick r:id="rId4" action="ppaction://hlinkfile"/>
              </a:rPr>
              <a:t>Un affichage permanent dans la classe</a:t>
            </a:r>
            <a:endParaRPr lang="fr-FR" dirty="0" smtClean="0"/>
          </a:p>
          <a:p>
            <a:endParaRPr lang="fr-FR" dirty="0" smtClean="0"/>
          </a:p>
          <a:p>
            <a:r>
              <a:rPr lang="fr-FR" dirty="0" smtClean="0">
                <a:hlinkClick r:id="rId5" action="ppaction://hlinkfile"/>
              </a:rPr>
              <a:t>Une démarche d’enseignement de l’oral</a:t>
            </a:r>
            <a:endParaRPr lang="fr-F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FR" dirty="0" smtClean="0"/>
              <a:t>L’approche discursive</a:t>
            </a:r>
            <a:br>
              <a:rPr lang="fr-FR" dirty="0" smtClean="0"/>
            </a:br>
            <a:r>
              <a:rPr lang="fr-FR" sz="3600" dirty="0" smtClean="0">
                <a:hlinkClick r:id="rId2" action="ppaction://hlinkfile"/>
              </a:rPr>
              <a:t>(L’oral pour apprendre)</a:t>
            </a:r>
            <a:endParaRPr lang="fr-FR" sz="3600" dirty="0"/>
          </a:p>
        </p:txBody>
      </p:sp>
      <p:sp>
        <p:nvSpPr>
          <p:cNvPr id="5" name="Espace réservé du contenu 4"/>
          <p:cNvSpPr>
            <a:spLocks noGrp="1"/>
          </p:cNvSpPr>
          <p:nvPr>
            <p:ph sz="quarter" idx="1"/>
          </p:nvPr>
        </p:nvSpPr>
        <p:spPr>
          <a:xfrm>
            <a:off x="609600" y="1593304"/>
            <a:ext cx="7994848" cy="4572000"/>
          </a:xfrm>
        </p:spPr>
        <p:txBody>
          <a:bodyPr/>
          <a:lstStyle/>
          <a:p>
            <a:pPr>
              <a:buNone/>
            </a:pPr>
            <a:r>
              <a:rPr lang="fr-FR" dirty="0" smtClean="0"/>
              <a:t>Cycle 2 :</a:t>
            </a:r>
          </a:p>
          <a:p>
            <a:endParaRPr lang="fr-FR" dirty="0" smtClean="0"/>
          </a:p>
          <a:p>
            <a:r>
              <a:rPr lang="fr-FR" dirty="0" smtClean="0">
                <a:hlinkClick r:id="rId3" action="ppaction://hlinkfile"/>
              </a:rPr>
              <a:t>Un tableau pour une programmation des activités</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293</TotalTime>
  <Words>529</Words>
  <Application>Microsoft Office PowerPoint</Application>
  <PresentationFormat>Affichage à l'écran (4:3)</PresentationFormat>
  <Paragraphs>44</Paragraphs>
  <Slides>7</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Calibri</vt:lpstr>
      <vt:lpstr>Tw Cen MT</vt:lpstr>
      <vt:lpstr>Wingdings</vt:lpstr>
      <vt:lpstr>Wingdings 2</vt:lpstr>
      <vt:lpstr>Médian</vt:lpstr>
      <vt:lpstr>L’oral pour apprendre</vt:lpstr>
      <vt:lpstr>Présentation PowerPoint</vt:lpstr>
      <vt:lpstr>OUTIL OU OBJET</vt:lpstr>
      <vt:lpstr>Précautions </vt:lpstr>
      <vt:lpstr>Les enjeux d’une pédagogie de l’oral</vt:lpstr>
      <vt:lpstr>3 documents essentiels :</vt:lpstr>
      <vt:lpstr>L’approche discursive (L’oral pour apprendre)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Journée Maitrise de la langue 59</dc:title>
  <dc:creator>utilisateur</dc:creator>
  <cp:lastModifiedBy>Administrateur</cp:lastModifiedBy>
  <cp:revision>14</cp:revision>
  <dcterms:created xsi:type="dcterms:W3CDTF">2017-01-10T17:54:10Z</dcterms:created>
  <dcterms:modified xsi:type="dcterms:W3CDTF">2017-12-11T10:56:54Z</dcterms:modified>
</cp:coreProperties>
</file>