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8"/>
  </p:notesMasterIdLst>
  <p:sldIdLst>
    <p:sldId id="256" r:id="rId2"/>
    <p:sldId id="270" r:id="rId3"/>
    <p:sldId id="266" r:id="rId4"/>
    <p:sldId id="267" r:id="rId5"/>
    <p:sldId id="260" r:id="rId6"/>
    <p:sldId id="261" r:id="rId7"/>
    <p:sldId id="268" r:id="rId8"/>
    <p:sldId id="269" r:id="rId9"/>
    <p:sldId id="274" r:id="rId10"/>
    <p:sldId id="271" r:id="rId11"/>
    <p:sldId id="263" r:id="rId12"/>
    <p:sldId id="264" r:id="rId13"/>
    <p:sldId id="275" r:id="rId14"/>
    <p:sldId id="259" r:id="rId15"/>
    <p:sldId id="26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636" autoAdjust="0"/>
  </p:normalViewPr>
  <p:slideViewPr>
    <p:cSldViewPr snapToGrid="0">
      <p:cViewPr varScale="1">
        <p:scale>
          <a:sx n="48" d="100"/>
          <a:sy n="48" d="100"/>
        </p:scale>
        <p:origin x="69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AB77B-C248-48BA-8F00-E2B4627208F6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4C839-FD04-4A0E-8420-2639BF57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800" dirty="0" smtClean="0"/>
              <a:t>Activité difficile et fatigante</a:t>
            </a:r>
          </a:p>
          <a:p>
            <a:pPr lvl="1"/>
            <a:r>
              <a:rPr lang="fr-FR" dirty="0" smtClean="0"/>
              <a:t>Durée à limiter</a:t>
            </a:r>
          </a:p>
          <a:p>
            <a:r>
              <a:rPr lang="fr-FR" dirty="0" smtClean="0"/>
              <a:t>Plusieurs séances nécessaires</a:t>
            </a:r>
          </a:p>
          <a:p>
            <a:pPr lvl="1"/>
            <a:r>
              <a:rPr lang="fr-FR" dirty="0" smtClean="0"/>
              <a:t>Construction du texte</a:t>
            </a:r>
          </a:p>
          <a:p>
            <a:pPr lvl="2"/>
            <a:r>
              <a:rPr lang="fr-FR" dirty="0" smtClean="0"/>
              <a:t>Recherche d’idées, approche de la situation d’énonciation et de de la forme du texte</a:t>
            </a:r>
          </a:p>
          <a:p>
            <a:pPr lvl="2"/>
            <a:r>
              <a:rPr lang="fr-FR" dirty="0" smtClean="0"/>
              <a:t>Formulation de l’oral</a:t>
            </a:r>
          </a:p>
          <a:p>
            <a:pPr lvl="1"/>
            <a:r>
              <a:rPr lang="fr-FR" dirty="0" smtClean="0"/>
              <a:t>Séance(s) d’écriture</a:t>
            </a:r>
          </a:p>
          <a:p>
            <a:pPr marL="0" indent="0">
              <a:buNone/>
            </a:pPr>
            <a:r>
              <a:rPr lang="fr-FR" i="1" dirty="0" smtClean="0"/>
              <a:t>	En fonction du type de texte et des compétences des élèves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4C839-FD04-4A0E-8420-2639BF572C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2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Pendant cette phase, la construction de la</a:t>
            </a:r>
            <a:r>
              <a:rPr lang="fr-FR" baseline="0" dirty="0" smtClean="0"/>
              <a:t> trame, l’organisation et l’ajustement du discours se travaillent dans les échanges.</a:t>
            </a:r>
          </a:p>
          <a:p>
            <a:r>
              <a:rPr lang="fr-FR" baseline="0" dirty="0" smtClean="0"/>
              <a:t>L’enseignant écoute attentivement les propositions, reformule ou ajuste le contenu et la forme grammaticale des verbalisations. Il reprend les propositions et les incère dans des phrases complètes.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4C839-FD04-4A0E-8420-2639BF572C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46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4C839-FD04-4A0E-8420-2639BF572C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94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La phrase doit être écrivable et validée comme telle </a:t>
            </a:r>
            <a:r>
              <a:rPr lang="fr-FR" dirty="0" smtClean="0"/>
              <a:t>La dictée se fait au mot à mot</a:t>
            </a:r>
            <a:r>
              <a:rPr lang="fr-FR" baseline="0" dirty="0" smtClean="0"/>
              <a:t> et non syllabe par syllabe.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4C839-FD04-4A0E-8420-2639BF572C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7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4C839-FD04-4A0E-8420-2639BF572C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5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2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9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7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8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2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8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5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3687"/>
          </a:xfrm>
        </p:spPr>
        <p:txBody>
          <a:bodyPr>
            <a:normAutofit/>
          </a:bodyPr>
          <a:lstStyle/>
          <a:p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Dictée à l’adulte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772400" cy="1655762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10 mai 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r"/>
            <a:r>
              <a:rPr lang="fr-FR" dirty="0" smtClean="0"/>
              <a:t>Circonscription de Valenciennes-Bruay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Quelques repères de progressivité…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034807"/>
              </p:ext>
            </p:extLst>
          </p:nvPr>
        </p:nvGraphicFramePr>
        <p:xfrm>
          <a:off x="298888" y="682625"/>
          <a:ext cx="1155612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284"/>
                <a:gridCol w="4130910"/>
                <a:gridCol w="3244930"/>
              </a:tblGrid>
              <a:tr h="3027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ACTIVITES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AIDES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b="1" dirty="0" smtClean="0"/>
                        <a:t>L’enfant est</a:t>
                      </a:r>
                      <a:r>
                        <a:rPr lang="fr-FR" b="1" baseline="0" dirty="0" smtClean="0"/>
                        <a:t> dans l’oral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Il ne regarde pas la main qui écrit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Il ne tient pas compte d’un lecteur qui ne connait pas l’histoire, il raconte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Il dicte une partie de phrase ou une réponse à une question.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Faire la dictée d’une restitution.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Formuler en langage écrit les propositions orales de l’enfant.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2. </a:t>
                      </a:r>
                      <a:r>
                        <a:rPr lang="fr-FR" b="1" dirty="0" smtClean="0"/>
                        <a:t>l’enfant prend conscience de l’écrit</a:t>
                      </a:r>
                    </a:p>
                    <a:p>
                      <a:r>
                        <a:rPr lang="fr-FR" dirty="0" smtClean="0"/>
                        <a:t>Il est dans l’oral, mais dicte par moment</a:t>
                      </a:r>
                    </a:p>
                    <a:p>
                      <a:r>
                        <a:rPr lang="fr-FR" dirty="0" smtClean="0"/>
                        <a:t>Il dicte, mais à tendance à repasser dans l’oral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Insister sur la relecture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Encourager l’enfant à formuler en langage écrit,  encourager ses remarques sur l’écrit.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3. l’enfant dicte</a:t>
                      </a:r>
                    </a:p>
                    <a:p>
                      <a:r>
                        <a:rPr lang="fr-FR" dirty="0" smtClean="0"/>
                        <a:t>Il ralentit son débit</a:t>
                      </a:r>
                    </a:p>
                    <a:p>
                      <a:r>
                        <a:rPr lang="fr-FR" dirty="0" smtClean="0"/>
                        <a:t>Il segmente son discours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syllabe à syllabe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en groupes</a:t>
                      </a:r>
                      <a:r>
                        <a:rPr lang="fr-FR" baseline="0" dirty="0" smtClean="0"/>
                        <a:t> de sens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Faire prendre conscience du mot entier. </a:t>
                      </a:r>
                    </a:p>
                    <a:p>
                      <a:r>
                        <a:rPr lang="fr-FR" dirty="0" smtClean="0"/>
                        <a:t>Faire scander en mots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4. </a:t>
                      </a:r>
                      <a:r>
                        <a:rPr lang="fr-FR" b="1" dirty="0" smtClean="0"/>
                        <a:t>l’enfant dicte mot à mot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Faire participer à l’écriture de certains mots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5. l’enfant dicte et demande la relecture</a:t>
                      </a:r>
                    </a:p>
                    <a:p>
                      <a:r>
                        <a:rPr lang="fr-FR" dirty="0" smtClean="0"/>
                        <a:t>Il corrige et améliore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Faire une dictée en petit groupe pour travail cohérence et cohésion</a:t>
                      </a:r>
                      <a:r>
                        <a:rPr lang="fr-FR" baseline="0" dirty="0" smtClean="0"/>
                        <a:t> narrative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152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La Dictée à l’Adulte collective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31520"/>
            <a:ext cx="10988040" cy="6126480"/>
          </a:xfrm>
        </p:spPr>
        <p:txBody>
          <a:bodyPr>
            <a:normAutofit fontScale="92500"/>
          </a:bodyPr>
          <a:lstStyle/>
          <a:p>
            <a:r>
              <a:rPr lang="fr-FR" sz="3600" b="1" dirty="0" smtClean="0"/>
              <a:t>Objectif </a:t>
            </a:r>
          </a:p>
          <a:p>
            <a:pPr lvl="1"/>
            <a:r>
              <a:rPr lang="fr-FR" dirty="0" smtClean="0"/>
              <a:t>Construire à plusieurs des textes de référence</a:t>
            </a:r>
          </a:p>
          <a:p>
            <a:pPr lvl="1"/>
            <a:r>
              <a:rPr lang="fr-FR" dirty="0" smtClean="0"/>
              <a:t>Production collective de variantes « écrivables »</a:t>
            </a:r>
          </a:p>
          <a:p>
            <a:pPr lvl="2"/>
            <a:r>
              <a:rPr lang="fr-FR" dirty="0"/>
              <a:t>C</a:t>
            </a:r>
            <a:r>
              <a:rPr lang="fr-FR" dirty="0" smtClean="0"/>
              <a:t>haque enfant participe à la mesure de ses moyens</a:t>
            </a:r>
          </a:p>
          <a:p>
            <a:r>
              <a:rPr lang="fr-FR" sz="3600" b="1" dirty="0" smtClean="0"/>
              <a:t>Écueil </a:t>
            </a:r>
          </a:p>
          <a:p>
            <a:pPr lvl="1"/>
            <a:r>
              <a:rPr lang="fr-FR" dirty="0" smtClean="0"/>
              <a:t>Ne permet pas à tous les élèves de s’exercer</a:t>
            </a:r>
          </a:p>
          <a:p>
            <a:r>
              <a:rPr lang="fr-FR" sz="3600" b="1" dirty="0" smtClean="0"/>
              <a:t>Intérêt : multiplication des expériences</a:t>
            </a:r>
          </a:p>
          <a:p>
            <a:pPr lvl="1"/>
            <a:r>
              <a:rPr lang="fr-FR" dirty="0" smtClean="0"/>
              <a:t>Diversité des textes</a:t>
            </a:r>
          </a:p>
          <a:p>
            <a:pPr lvl="2"/>
            <a:r>
              <a:rPr lang="fr-FR" dirty="0" smtClean="0"/>
              <a:t>Brefs messages d’information, recettes, fiches technique, lettres, règles de vie…</a:t>
            </a:r>
          </a:p>
          <a:p>
            <a:pPr lvl="1"/>
            <a:r>
              <a:rPr lang="fr-FR" dirty="0" smtClean="0"/>
              <a:t>Longueur des textes : rédiger, planifier, organiser</a:t>
            </a:r>
          </a:p>
          <a:p>
            <a:pPr lvl="2"/>
            <a:r>
              <a:rPr lang="fr-FR" dirty="0" smtClean="0"/>
              <a:t>Comptes rendus de sortie, résumés de films, correspondance (lettres, invitations…)</a:t>
            </a:r>
          </a:p>
          <a:p>
            <a:pPr lvl="1"/>
            <a:r>
              <a:rPr lang="fr-FR" dirty="0" smtClean="0"/>
              <a:t>Grace à l’interaction entre enfants : </a:t>
            </a:r>
          </a:p>
          <a:p>
            <a:pPr lvl="2"/>
            <a:r>
              <a:rPr lang="fr-FR" dirty="0" smtClean="0"/>
              <a:t>gestion des problèmes de répétitions, d’articulation, d’emploi de pronom, de concordance des temps</a:t>
            </a:r>
          </a:p>
          <a:p>
            <a:pPr lvl="2"/>
            <a:r>
              <a:rPr lang="fr-FR" dirty="0" smtClean="0"/>
              <a:t>Partage des tâches entre la gestion du propos (que dire?) et celle de la langue (comment le dire?) </a:t>
            </a:r>
          </a:p>
          <a:p>
            <a:pPr marL="3200400" lvl="7" indent="0">
              <a:buNone/>
            </a:pPr>
            <a:r>
              <a:rPr lang="fr-FR" sz="2000" b="1" i="1" dirty="0" smtClean="0"/>
              <a:t>VEILLER A BIEN REPARTIR LES PRISES DE PAROLE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5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La Dictée à l’Adulte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608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Intérêt</a:t>
            </a:r>
            <a:r>
              <a:rPr lang="fr-FR" sz="3200" dirty="0" smtClean="0"/>
              <a:t> </a:t>
            </a:r>
          </a:p>
          <a:p>
            <a:pPr lvl="1"/>
            <a:r>
              <a:rPr lang="fr-FR" sz="2800" dirty="0" smtClean="0"/>
              <a:t>Adaptation à chaque enfant</a:t>
            </a:r>
          </a:p>
          <a:p>
            <a:pPr lvl="1"/>
            <a:r>
              <a:rPr lang="fr-FR" sz="2800" dirty="0" smtClean="0"/>
              <a:t>Reprises et reformulations pour une verbalisation maximale</a:t>
            </a:r>
          </a:p>
          <a:p>
            <a:pPr lvl="2"/>
            <a:r>
              <a:rPr lang="fr-FR" sz="2400" dirty="0" smtClean="0"/>
              <a:t>Organisation du discours et enchainements logiques/temporels</a:t>
            </a:r>
          </a:p>
          <a:p>
            <a:pPr lvl="2"/>
            <a:r>
              <a:rPr lang="fr-FR" sz="2400" dirty="0" smtClean="0"/>
              <a:t>Accentuation sur la production de complexités syntaxiques</a:t>
            </a:r>
          </a:p>
          <a:p>
            <a:pPr marL="457200" lvl="1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3200" dirty="0" smtClean="0"/>
              <a:t>En parallèle : mise en place d’ateliers autonomes</a:t>
            </a:r>
          </a:p>
          <a:p>
            <a:pPr lvl="2"/>
            <a:r>
              <a:rPr lang="fr-FR" sz="2400" dirty="0" smtClean="0"/>
              <a:t>Pas de notions nouvelles</a:t>
            </a:r>
          </a:p>
          <a:p>
            <a:pPr lvl="3"/>
            <a:r>
              <a:rPr lang="fr-FR" sz="2000" dirty="0" smtClean="0"/>
              <a:t>Jeux didactiques, jeux de société, puzzles avec progression dans la difficulté, dessin d’observation, illustrations de poésies, de cahiers d’histoire, sciences…, réalisation de fiches techniques, exercices d’entrainement à l’ordinateur.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646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24300" r="60900" b="6384"/>
          <a:stretch/>
        </p:blipFill>
        <p:spPr>
          <a:xfrm rot="21126671">
            <a:off x="838200" y="835572"/>
            <a:ext cx="4203902" cy="5419252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095593" y="0"/>
            <a:ext cx="4096407" cy="1008993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Des références…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32941" r="66402" b="20235"/>
          <a:stretch/>
        </p:blipFill>
        <p:spPr bwMode="auto">
          <a:xfrm>
            <a:off x="5394110" y="861847"/>
            <a:ext cx="3655297" cy="4593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9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La DA : un objectif d’apprentissage du langage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5979"/>
            <a:ext cx="10515600" cy="5149516"/>
          </a:xfrm>
        </p:spPr>
        <p:txBody>
          <a:bodyPr>
            <a:normAutofit/>
          </a:bodyPr>
          <a:lstStyle/>
          <a:p>
            <a:r>
              <a:rPr lang="fr-FR" sz="3000" b="1" dirty="0" smtClean="0"/>
              <a:t>Produire des variantes langagières</a:t>
            </a:r>
          </a:p>
          <a:p>
            <a:r>
              <a:rPr lang="fr-FR" dirty="0" smtClean="0"/>
              <a:t>Autres que celles déjà maîtrisées</a:t>
            </a:r>
          </a:p>
          <a:p>
            <a:pPr lvl="1"/>
            <a:r>
              <a:rPr lang="fr-FR" dirty="0" smtClean="0"/>
              <a:t>Variantes non encore maîtrisées mais potentiellement verbalisables</a:t>
            </a:r>
          </a:p>
          <a:p>
            <a:r>
              <a:rPr lang="fr-FR" dirty="0" smtClean="0"/>
              <a:t>Dans différents genres de discours</a:t>
            </a:r>
          </a:p>
          <a:p>
            <a:pPr lvl="1"/>
            <a:r>
              <a:rPr lang="fr-FR" dirty="0" smtClean="0"/>
              <a:t>Narration explication, argumentation</a:t>
            </a:r>
          </a:p>
          <a:p>
            <a:r>
              <a:rPr lang="fr-FR" sz="3000" b="1" dirty="0" smtClean="0"/>
              <a:t>Pas de rupture linguistique entre oral et écrit</a:t>
            </a:r>
          </a:p>
          <a:p>
            <a:r>
              <a:rPr lang="fr-FR" dirty="0" smtClean="0"/>
              <a:t>Écrire c’est produire des variantes adaptées aux situations et genres de discours</a:t>
            </a:r>
          </a:p>
          <a:p>
            <a:pPr lvl="2"/>
            <a:r>
              <a:rPr lang="fr-FR" dirty="0" smtClean="0"/>
              <a:t>Capacité d’adaptation à la situation de communication</a:t>
            </a:r>
          </a:p>
          <a:p>
            <a:pPr lvl="2"/>
            <a:r>
              <a:rPr lang="fr-FR" dirty="0" smtClean="0"/>
              <a:t>Structuration linguistique des discours</a:t>
            </a:r>
          </a:p>
          <a:p>
            <a:pPr lvl="3"/>
            <a:r>
              <a:rPr lang="fr-FR" dirty="0" smtClean="0"/>
              <a:t>Diversité des variantes langagières dont les variantes « écrivables »</a:t>
            </a:r>
          </a:p>
          <a:p>
            <a:pPr lvl="3"/>
            <a:r>
              <a:rPr lang="fr-FR" i="1" dirty="0" smtClean="0"/>
              <a:t>Encore faut-il pouvoir produire ces variantes…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457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Une expérience langagière médiatisée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3665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L’enseignant : un médiateur</a:t>
            </a:r>
          </a:p>
          <a:p>
            <a:pPr lvl="1"/>
            <a:r>
              <a:rPr lang="fr-FR" sz="2800" dirty="0" smtClean="0"/>
              <a:t>Aide à la production de formulations « écrivables »</a:t>
            </a:r>
          </a:p>
          <a:p>
            <a:pPr lvl="2"/>
            <a:r>
              <a:rPr lang="fr-FR" sz="2400" dirty="0" smtClean="0"/>
              <a:t>Pas une recherche de style</a:t>
            </a:r>
          </a:p>
          <a:p>
            <a:pPr lvl="2"/>
            <a:r>
              <a:rPr lang="fr-FR" sz="2400" dirty="0" smtClean="0"/>
              <a:t>Mais un texte structuré et explicite pour le destinataire</a:t>
            </a:r>
          </a:p>
          <a:p>
            <a:pPr marL="914400" lvl="2" indent="0">
              <a:buNone/>
            </a:pPr>
            <a:endParaRPr lang="fr-FR" sz="2400" dirty="0" smtClean="0"/>
          </a:p>
          <a:p>
            <a:pPr lvl="1"/>
            <a:r>
              <a:rPr lang="fr-FR" sz="2800" dirty="0" smtClean="0"/>
              <a:t>Phase orale importante pour atteindre l’ « écrivable » </a:t>
            </a:r>
          </a:p>
          <a:p>
            <a:pPr lvl="2"/>
            <a:r>
              <a:rPr lang="fr-FR" sz="2400" dirty="0" smtClean="0"/>
              <a:t>Écouter, accepter ou refuser les propositions des élèves</a:t>
            </a:r>
          </a:p>
          <a:p>
            <a:pPr lvl="2"/>
            <a:r>
              <a:rPr lang="fr-FR" sz="2400" dirty="0" smtClean="0"/>
              <a:t>Aider à l’organisation du futur texte</a:t>
            </a:r>
          </a:p>
          <a:p>
            <a:pPr lvl="2"/>
            <a:r>
              <a:rPr lang="fr-FR" sz="2400" dirty="0" smtClean="0"/>
              <a:t>Proposer la production de formulations « écrivable » (complétude)</a:t>
            </a:r>
          </a:p>
          <a:p>
            <a:pPr lvl="2"/>
            <a:r>
              <a:rPr lang="fr-FR" sz="2400" dirty="0" smtClean="0"/>
              <a:t>Reformuler les </a:t>
            </a:r>
            <a:r>
              <a:rPr lang="fr-FR" dirty="0" smtClean="0"/>
              <a:t>propositions des élèves (contenu et forme grammaticale)</a:t>
            </a:r>
          </a:p>
        </p:txBody>
      </p:sp>
    </p:spTree>
    <p:extLst>
      <p:ext uri="{BB962C8B-B14F-4D97-AF65-F5344CB8AC3E}">
        <p14:creationId xmlns:p14="http://schemas.microsoft.com/office/powerpoint/2010/main" val="6247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Nécessité d’un projet d’écriture authentique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91916"/>
            <a:ext cx="11137491" cy="4790897"/>
          </a:xfrm>
        </p:spPr>
        <p:txBody>
          <a:bodyPr>
            <a:normAutofit lnSpcReduction="10000"/>
          </a:bodyPr>
          <a:lstStyle/>
          <a:p>
            <a:r>
              <a:rPr lang="fr-FR" sz="3000" b="1" dirty="0" smtClean="0"/>
              <a:t>Contextualisation préalable</a:t>
            </a:r>
          </a:p>
          <a:p>
            <a:pPr lvl="1"/>
            <a:r>
              <a:rPr lang="fr-FR" sz="2800" dirty="0" smtClean="0"/>
              <a:t>L’écrit sert à quelque chose et est lu par quelqu’un</a:t>
            </a:r>
          </a:p>
          <a:p>
            <a:pPr lvl="2"/>
            <a:r>
              <a:rPr lang="fr-FR" sz="2400" dirty="0" smtClean="0"/>
              <a:t>Récit d’événement : avoir vécu l’événement, avoir déjà raconté l’histoire</a:t>
            </a:r>
          </a:p>
          <a:p>
            <a:pPr lvl="2"/>
            <a:r>
              <a:rPr lang="fr-FR" sz="2400" dirty="0" smtClean="0"/>
              <a:t>Lettre : avoir une raison d’écrire une lettre (journal, demande spécifique à l’extérieur)</a:t>
            </a:r>
          </a:p>
          <a:p>
            <a:pPr lvl="2"/>
            <a:r>
              <a:rPr lang="fr-FR" sz="2400" dirty="0" smtClean="0"/>
              <a:t>Règle du jeu : avoir joué au jeu, avoir besoin de (ré)écrire la règle</a:t>
            </a:r>
          </a:p>
          <a:p>
            <a:pPr lvl="2"/>
            <a:r>
              <a:rPr lang="fr-FR" sz="2400" dirty="0" smtClean="0"/>
              <a:t>Recette de cuisine</a:t>
            </a:r>
          </a:p>
          <a:p>
            <a:r>
              <a:rPr lang="fr-FR" b="1" dirty="0" smtClean="0"/>
              <a:t>P</a:t>
            </a:r>
            <a:r>
              <a:rPr lang="fr-FR" sz="3200" b="1" dirty="0" smtClean="0"/>
              <a:t>rojet de plus grande envergure</a:t>
            </a:r>
          </a:p>
          <a:p>
            <a:pPr lvl="1"/>
            <a:r>
              <a:rPr lang="fr-FR" sz="2600" dirty="0" smtClean="0"/>
              <a:t>Sur du plus long terme : confection d’un livre, d’un numéro de journal…</a:t>
            </a:r>
          </a:p>
          <a:p>
            <a:r>
              <a:rPr lang="fr-FR" sz="3000" b="1" dirty="0" smtClean="0"/>
              <a:t>Toutes les situations ne sont pas pertinentes</a:t>
            </a:r>
          </a:p>
          <a:p>
            <a:pPr lvl="1"/>
            <a:r>
              <a:rPr lang="fr-FR" sz="2600" dirty="0" smtClean="0"/>
              <a:t>Raconter une comptine connue, règles de jeux trop complexes ou trop nombreuses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9555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1375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Dans votre pratique, à quelles occasions avez-vous recours à la dictée à l’adulte, avec quels enjeux pédagogiques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6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1891"/>
            <a:ext cx="10515600" cy="1364964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Trois phases de déroulement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6854"/>
            <a:ext cx="7754007" cy="95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100" b="1" dirty="0" smtClean="0"/>
              <a:t>1. Phase orale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2774737"/>
            <a:ext cx="84187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100" b="1" dirty="0"/>
              <a:t>2. Phase de </a:t>
            </a:r>
            <a:r>
              <a:rPr lang="fr-FR" sz="5100" b="1" dirty="0" smtClean="0"/>
              <a:t>dictée</a:t>
            </a:r>
            <a:endParaRPr lang="fr-FR" sz="51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38200" y="4230909"/>
            <a:ext cx="62089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100" b="1" dirty="0"/>
              <a:t>3. Phase de relecture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8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Déroulement : </a:t>
            </a:r>
            <a:r>
              <a:rPr lang="fr-FR" b="1" i="1" dirty="0" smtClean="0">
                <a:solidFill>
                  <a:srgbClr val="C00000"/>
                </a:solidFill>
              </a:rPr>
              <a:t>phase 1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100" b="1" dirty="0" smtClean="0"/>
              <a:t>Phase orale</a:t>
            </a:r>
          </a:p>
          <a:p>
            <a:r>
              <a:rPr lang="fr-FR" dirty="0" smtClean="0"/>
              <a:t>Étayage en vue d’un oral structuré (« écrivable »)</a:t>
            </a:r>
          </a:p>
          <a:p>
            <a:r>
              <a:rPr lang="fr-FR" dirty="0" smtClean="0"/>
              <a:t>Dépassement des productions vers un degré supérieur de complexification</a:t>
            </a:r>
          </a:p>
          <a:p>
            <a:r>
              <a:rPr lang="fr-FR" dirty="0" smtClean="0"/>
              <a:t>Travailler sur les enchainements des événements (discours)</a:t>
            </a:r>
          </a:p>
          <a:p>
            <a:pPr lvl="1"/>
            <a:r>
              <a:rPr lang="fr-FR" dirty="0" smtClean="0"/>
              <a:t>Pas sur des phrases ou du vocabulaire isolés</a:t>
            </a:r>
          </a:p>
          <a:p>
            <a:r>
              <a:rPr lang="fr-FR" dirty="0" smtClean="0"/>
              <a:t>Reformuler les propositions des élèves</a:t>
            </a:r>
          </a:p>
          <a:p>
            <a:pPr lvl="1"/>
            <a:r>
              <a:rPr lang="fr-FR" dirty="0" smtClean="0"/>
              <a:t>En se situant dans une zone potentielle (et non actuelle) de développement langagier</a:t>
            </a:r>
          </a:p>
          <a:p>
            <a:pPr lvl="2"/>
            <a:r>
              <a:rPr lang="fr-FR" dirty="0" smtClean="0"/>
              <a:t>80% connu / 20% inconnu</a:t>
            </a:r>
          </a:p>
          <a:p>
            <a:pPr lvl="2"/>
            <a:r>
              <a:rPr lang="fr-FR" dirty="0" smtClean="0"/>
              <a:t>Non intuitif : conscientisation des caractéristiques linguistiques de son langage</a:t>
            </a:r>
          </a:p>
          <a:p>
            <a:r>
              <a:rPr lang="fr-FR" dirty="0" smtClean="0"/>
              <a:t>Prise de note pour garder en mémoire les idées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0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De l’oral vers l’écrit : « l’</a:t>
            </a:r>
            <a:r>
              <a:rPr lang="fr-FR" b="1" dirty="0" err="1" smtClean="0">
                <a:solidFill>
                  <a:srgbClr val="C00000"/>
                </a:solidFill>
              </a:rPr>
              <a:t>écrivable</a:t>
            </a:r>
            <a:r>
              <a:rPr lang="fr-FR" b="1" dirty="0" smtClean="0">
                <a:solidFill>
                  <a:srgbClr val="C00000"/>
                </a:solidFill>
              </a:rPr>
              <a:t> »  </a:t>
            </a:r>
            <a:r>
              <a:rPr lang="fr-FR" sz="2800" b="1" dirty="0" smtClean="0">
                <a:solidFill>
                  <a:srgbClr val="C00000"/>
                </a:solidFill>
              </a:rPr>
              <a:t>1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043948"/>
            <a:ext cx="11097126" cy="16223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A. Catherine sa voisine des pommes elle lui en a donné plein </a:t>
            </a:r>
          </a:p>
          <a:p>
            <a:pPr marL="0" indent="0">
              <a:buNone/>
            </a:pPr>
            <a:r>
              <a:rPr lang="fr-FR" dirty="0" smtClean="0"/>
              <a:t>C. La voisine de Catherine lui a donné un panier plein de pommes/Catherine a une voisine qui lui a donné un panier plein de pommes</a:t>
            </a:r>
          </a:p>
          <a:p>
            <a:pPr marL="0" indent="0">
              <a:buNone/>
            </a:pPr>
            <a:r>
              <a:rPr lang="fr-FR" dirty="0" smtClean="0"/>
              <a:t>B. Catherine compte au sein de son voisinage une fort obligeante personne dont elle a reçu en  présent un panier empli de pommes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720195" y="1563329"/>
            <a:ext cx="3568398" cy="240426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477729" y="1563329"/>
            <a:ext cx="3303639" cy="240426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050026" y="2433484"/>
            <a:ext cx="1356851" cy="5456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7094686" y="2057541"/>
            <a:ext cx="1299566" cy="7079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206181" y="2846439"/>
            <a:ext cx="132735" cy="12978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391832" y="1735889"/>
            <a:ext cx="34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. Variante fonctionnant à l’écrit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556" y="3047171"/>
            <a:ext cx="314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A. Variante fonctionnant à l’oral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65138" y="4208242"/>
            <a:ext cx="542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. Variante fonctionnant à l’oral et à l’écrit : écrivable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De l’oral vers l’écrit : « l’</a:t>
            </a:r>
            <a:r>
              <a:rPr lang="fr-FR" b="1" dirty="0" err="1" smtClean="0">
                <a:solidFill>
                  <a:srgbClr val="C00000"/>
                </a:solidFill>
              </a:rPr>
              <a:t>écrivable</a:t>
            </a:r>
            <a:r>
              <a:rPr lang="fr-FR" b="1" dirty="0" smtClean="0">
                <a:solidFill>
                  <a:srgbClr val="C00000"/>
                </a:solidFill>
              </a:rPr>
              <a:t> »  </a:t>
            </a:r>
            <a:r>
              <a:rPr lang="fr-FR" sz="2800" b="1" dirty="0">
                <a:solidFill>
                  <a:srgbClr val="C00000"/>
                </a:solidFill>
              </a:rPr>
              <a:t>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914285"/>
          </a:xfrm>
        </p:spPr>
        <p:txBody>
          <a:bodyPr>
            <a:normAutofit/>
          </a:bodyPr>
          <a:lstStyle/>
          <a:p>
            <a:r>
              <a:rPr lang="fr-FR" b="1" dirty="0" smtClean="0"/>
              <a:t>Objectif : passage de variantes de la conversation ordinaire à des variantes « écrivables »</a:t>
            </a:r>
          </a:p>
          <a:p>
            <a:pPr lvl="1"/>
            <a:r>
              <a:rPr lang="fr-FR" dirty="0" smtClean="0"/>
              <a:t>Pont entre modalités de la conversation orale non planifiée et formulation écrites spécifiques</a:t>
            </a:r>
          </a:p>
          <a:p>
            <a:r>
              <a:rPr lang="fr-FR" dirty="0" smtClean="0"/>
              <a:t>Enoncé « écrivable » : respect des conventions des types d’écrits étudiés</a:t>
            </a:r>
          </a:p>
          <a:p>
            <a:r>
              <a:rPr lang="fr-FR" dirty="0" smtClean="0"/>
              <a:t>Critères d’acceptabilité et d’exigence de l’enseignant variables</a:t>
            </a:r>
          </a:p>
          <a:p>
            <a:pPr lvl="1"/>
            <a:r>
              <a:rPr lang="fr-FR" dirty="0" smtClean="0"/>
              <a:t>Dépendant de l’âge de l’élève et de ses compétences langagières</a:t>
            </a:r>
          </a:p>
          <a:p>
            <a:pPr lvl="1"/>
            <a:r>
              <a:rPr lang="fr-FR" dirty="0" smtClean="0"/>
              <a:t>Place de la dictée à l’adulte dans l’année</a:t>
            </a:r>
          </a:p>
          <a:p>
            <a:pPr lvl="1"/>
            <a:r>
              <a:rPr lang="fr-FR" dirty="0" smtClean="0"/>
              <a:t>Degré de complexité syntaxique possiblement verbalisable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Déroulement : </a:t>
            </a:r>
            <a:r>
              <a:rPr lang="fr-FR" b="1" i="1" dirty="0" smtClean="0">
                <a:solidFill>
                  <a:srgbClr val="C00000"/>
                </a:solidFill>
              </a:rPr>
              <a:t>phase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5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200" b="1" dirty="0" smtClean="0"/>
              <a:t>- Phase de dictée</a:t>
            </a:r>
          </a:p>
          <a:p>
            <a:pPr lvl="1"/>
            <a:r>
              <a:rPr lang="fr-FR" b="1" dirty="0" smtClean="0"/>
              <a:t>Consignes</a:t>
            </a:r>
          </a:p>
          <a:p>
            <a:pPr marL="457200" lvl="1" indent="0">
              <a:buNone/>
            </a:pPr>
            <a:r>
              <a:rPr lang="fr-FR" dirty="0" smtClean="0"/>
              <a:t>	- « Es-tu prêt à me dicter l’histoire de…, la lettre à …? »</a:t>
            </a:r>
          </a:p>
          <a:p>
            <a:pPr lvl="1"/>
            <a:r>
              <a:rPr lang="fr-FR" b="1" dirty="0" smtClean="0"/>
              <a:t>Modalités pratiques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- « Tu me dictes doucement pour que j’aie le temps d’écrire »</a:t>
            </a:r>
          </a:p>
          <a:p>
            <a:pPr lvl="1"/>
            <a:r>
              <a:rPr lang="fr-FR" b="1" dirty="0" smtClean="0"/>
              <a:t>Aide à la construction des énoncés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- Proposer une formulation plus complète et inciter à la reprise par l’élève</a:t>
            </a:r>
          </a:p>
          <a:p>
            <a:pPr lvl="1"/>
            <a:r>
              <a:rPr lang="fr-FR" b="1" dirty="0" smtClean="0"/>
              <a:t>Dictée 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- Validation par l’enseignant des verbalisations « écrivables » (contenu, complétude, syntaxe)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- Ecriture intégrale au fur et à mesure de ce que l’élève dit</a:t>
            </a:r>
          </a:p>
          <a:p>
            <a:pPr marL="457200" lvl="1" indent="0">
              <a:buNone/>
            </a:pPr>
            <a:r>
              <a:rPr lang="fr-FR" dirty="0"/>
              <a:t>	 </a:t>
            </a:r>
            <a:r>
              <a:rPr lang="fr-FR" dirty="0" smtClean="0"/>
              <a:t>     </a:t>
            </a:r>
            <a:r>
              <a:rPr lang="fr-FR" i="1" dirty="0" smtClean="0"/>
              <a:t>- Pas de modification ou de transformation </a:t>
            </a:r>
            <a:r>
              <a:rPr lang="fr-FR" dirty="0" smtClean="0"/>
              <a:t>(sauf marqueurs de l’oral 		      « bon, euh…. »)</a:t>
            </a:r>
          </a:p>
        </p:txBody>
      </p:sp>
    </p:spTree>
    <p:extLst>
      <p:ext uri="{BB962C8B-B14F-4D97-AF65-F5344CB8AC3E}">
        <p14:creationId xmlns:p14="http://schemas.microsoft.com/office/powerpoint/2010/main" val="604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Déroulement : </a:t>
            </a:r>
            <a:r>
              <a:rPr lang="fr-FR" b="1" i="1" dirty="0" smtClean="0">
                <a:solidFill>
                  <a:srgbClr val="C00000"/>
                </a:solidFill>
              </a:rPr>
              <a:t>phase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b="1" dirty="0" smtClean="0"/>
              <a:t>Phase de relecture</a:t>
            </a:r>
          </a:p>
          <a:p>
            <a:pPr lvl="1">
              <a:buFontTx/>
              <a:buChar char="-"/>
            </a:pPr>
            <a:r>
              <a:rPr lang="fr-FR" dirty="0" smtClean="0"/>
              <a:t>Relecture intégrale par l’enseignant</a:t>
            </a:r>
          </a:p>
          <a:p>
            <a:pPr lvl="1">
              <a:buFontTx/>
              <a:buChar char="-"/>
            </a:pPr>
            <a:r>
              <a:rPr lang="fr-FR" dirty="0" smtClean="0"/>
              <a:t>Possibilité d’effectuer des modifications minimes à la demande de l’élève </a:t>
            </a:r>
            <a:r>
              <a:rPr lang="fr-FR" sz="2000" dirty="0" smtClean="0"/>
              <a:t>(évoquer un événement avant un autre, changer un mot qui revient très souvent…)</a:t>
            </a:r>
          </a:p>
          <a:p>
            <a:pPr lvl="1">
              <a:buFontTx/>
              <a:buChar char="-"/>
            </a:pPr>
            <a:r>
              <a:rPr lang="fr-FR" dirty="0" smtClean="0"/>
              <a:t>Pas de retouche ultérieure par l’enseignant</a:t>
            </a:r>
          </a:p>
          <a:p>
            <a:pPr lvl="2">
              <a:buFontTx/>
              <a:buChar char="-"/>
            </a:pPr>
            <a:r>
              <a:rPr lang="fr-FR" dirty="0" smtClean="0"/>
              <a:t>Le texte final est celui conçu mentalement et verbalisé par l’élève</a:t>
            </a:r>
          </a:p>
          <a:p>
            <a:pPr lvl="2">
              <a:buFontTx/>
              <a:buChar char="-"/>
            </a:pPr>
            <a:r>
              <a:rPr lang="fr-FR" dirty="0" smtClean="0"/>
              <a:t>Nécessité que l’élève retrouve ce qu’il a produit</a:t>
            </a:r>
          </a:p>
          <a:p>
            <a:pPr>
              <a:buFontTx/>
              <a:buChar char="-"/>
            </a:pPr>
            <a:r>
              <a:rPr lang="fr-FR" b="1" dirty="0"/>
              <a:t>Phase de mise au </a:t>
            </a:r>
            <a:r>
              <a:rPr lang="fr-FR" b="1" dirty="0" smtClean="0"/>
              <a:t>propre éventuelle</a:t>
            </a:r>
          </a:p>
          <a:p>
            <a:pPr lvl="1">
              <a:buFontTx/>
              <a:buChar char="-"/>
            </a:pPr>
            <a:r>
              <a:rPr lang="fr-FR" dirty="0" smtClean="0"/>
              <a:t>Par l’enseignant, sur un support adapté</a:t>
            </a:r>
          </a:p>
          <a:p>
            <a:pPr lvl="1">
              <a:buFontTx/>
              <a:buChar char="-"/>
            </a:pPr>
            <a:r>
              <a:rPr lang="fr-FR" dirty="0" smtClean="0"/>
              <a:t>Par l’élève, selon ses compétences, </a:t>
            </a:r>
            <a:r>
              <a:rPr lang="fr-FR" dirty="0" err="1" smtClean="0"/>
              <a:t>Tice</a:t>
            </a:r>
            <a:r>
              <a:rPr lang="fr-FR" dirty="0" smtClean="0"/>
              <a:t> ou sur papier en cursive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1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150" y="1"/>
            <a:ext cx="10515600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Erreurs de langue relevées….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54576"/>
              </p:ext>
            </p:extLst>
          </p:nvPr>
        </p:nvGraphicFramePr>
        <p:xfrm>
          <a:off x="235388" y="419101"/>
          <a:ext cx="1155612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284"/>
                <a:gridCol w="4130910"/>
                <a:gridCol w="3244930"/>
              </a:tblGrid>
              <a:tr h="3027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EXEMPLES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REMEDIATION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b="1" dirty="0" smtClean="0"/>
                        <a:t>Problèmes de registre oral/écrit</a:t>
                      </a:r>
                    </a:p>
                    <a:p>
                      <a:pPr marL="0" indent="0">
                        <a:buNone/>
                      </a:pPr>
                      <a:r>
                        <a:rPr lang="fr-FR" b="0" baseline="0" dirty="0" smtClean="0"/>
                        <a:t>Emploi du double sujet</a:t>
                      </a:r>
                    </a:p>
                    <a:p>
                      <a:pPr marL="0" indent="0">
                        <a:buNone/>
                      </a:pPr>
                      <a:r>
                        <a:rPr lang="fr-FR" b="0" baseline="0" dirty="0" smtClean="0"/>
                        <a:t>Mauvaise segmentation de la chaine orale</a:t>
                      </a:r>
                    </a:p>
                    <a:p>
                      <a:pPr marL="0" indent="0">
                        <a:buNone/>
                      </a:pPr>
                      <a:r>
                        <a:rPr lang="fr-FR" b="0" baseline="0" dirty="0" smtClean="0"/>
                        <a:t>Rupture langue orale/langue écrite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« Nina, elle …»</a:t>
                      </a:r>
                    </a:p>
                    <a:p>
                      <a:r>
                        <a:rPr lang="fr-FR" dirty="0" smtClean="0"/>
                        <a:t>« et sa ma » puis « man »</a:t>
                      </a:r>
                    </a:p>
                    <a:p>
                      <a:r>
                        <a:rPr lang="fr-FR" dirty="0" smtClean="0"/>
                        <a:t>« Qui »</a:t>
                      </a:r>
                      <a:r>
                        <a:rPr lang="fr-FR" baseline="0" dirty="0" smtClean="0"/>
                        <a:t> pour qu’il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Faire remarquer que</a:t>
                      </a:r>
                      <a:r>
                        <a:rPr lang="fr-FR" baseline="0" dirty="0" smtClean="0"/>
                        <a:t> lorsqu’on écrit, on dit pas comme ça</a:t>
                      </a:r>
                      <a:r>
                        <a:rPr lang="fr-FR" dirty="0" smtClean="0"/>
                        <a:t>.</a:t>
                      </a:r>
                    </a:p>
                    <a:p>
                      <a:r>
                        <a:rPr lang="fr-FR" dirty="0" smtClean="0"/>
                        <a:t>Demander une correction, ou la donner.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2. Problèmes de syntaxe, de formulation et de grammaire</a:t>
                      </a:r>
                    </a:p>
                    <a:p>
                      <a:r>
                        <a:rPr lang="fr-FR" dirty="0" smtClean="0"/>
                        <a:t>« et » ou « après » en début de phrases</a:t>
                      </a:r>
                    </a:p>
                    <a:p>
                      <a:r>
                        <a:rPr lang="fr-FR" dirty="0" smtClean="0"/>
                        <a:t>Pronom</a:t>
                      </a:r>
                      <a:r>
                        <a:rPr lang="fr-FR" baseline="0" dirty="0" smtClean="0"/>
                        <a:t> sans antécédent ou rappel trop lointain.</a:t>
                      </a:r>
                    </a:p>
                    <a:p>
                      <a:r>
                        <a:rPr lang="fr-FR" baseline="0" dirty="0" smtClean="0"/>
                        <a:t>Conjugaison de verbes</a:t>
                      </a:r>
                    </a:p>
                    <a:p>
                      <a:r>
                        <a:rPr lang="fr-FR" baseline="0" dirty="0" smtClean="0"/>
                        <a:t>Problème dans les dialogues 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Ne dit pas qui parle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Emploie le style direct, mais dit il au lieu de 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Emploie le style indirect, mais dit je au lieu de il.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Commence par « sa maman » ou « l’enfant », sans en avoir parlé</a:t>
                      </a:r>
                      <a:r>
                        <a:rPr lang="fr-FR" baseline="0" dirty="0" smtClean="0"/>
                        <a:t> avant</a:t>
                      </a:r>
                    </a:p>
                    <a:p>
                      <a:r>
                        <a:rPr lang="fr-FR" baseline="0" dirty="0" smtClean="0"/>
                        <a:t>« Il » employé plusieurs fois pour plusieurs personnages</a:t>
                      </a:r>
                    </a:p>
                    <a:p>
                      <a:r>
                        <a:rPr lang="fr-FR" baseline="0" dirty="0" smtClean="0"/>
                        <a:t>« il </a:t>
                      </a:r>
                      <a:r>
                        <a:rPr lang="fr-FR" baseline="0" dirty="0" err="1" smtClean="0"/>
                        <a:t>disa</a:t>
                      </a:r>
                      <a:r>
                        <a:rPr lang="fr-FR" baseline="0" dirty="0" smtClean="0"/>
                        <a:t>, il </a:t>
                      </a:r>
                      <a:r>
                        <a:rPr lang="fr-FR" baseline="0" dirty="0" err="1" smtClean="0"/>
                        <a:t>metta</a:t>
                      </a:r>
                      <a:r>
                        <a:rPr lang="fr-FR" baseline="0" dirty="0" smtClean="0"/>
                        <a:t>, il vu….. »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dirty="0" smtClean="0"/>
                        <a:t>« il dit : ça tombe bien parce qu’il veut manger un enfant »</a:t>
                      </a:r>
                    </a:p>
                    <a:p>
                      <a:r>
                        <a:rPr lang="fr-FR" dirty="0" smtClean="0"/>
                        <a:t>« Achille dit que je mangerais bien un enfant !»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Dire qu’on l’enlève</a:t>
                      </a:r>
                    </a:p>
                    <a:p>
                      <a:r>
                        <a:rPr lang="fr-FR" dirty="0" smtClean="0"/>
                        <a:t>« c’est la maman de qui? » « quel enfant? 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« Je ne sais pas de qui tu parles »</a:t>
                      </a:r>
                    </a:p>
                    <a:p>
                      <a:r>
                        <a:rPr lang="fr-FR" baseline="0" dirty="0" smtClean="0"/>
                        <a:t>Dire la proposition convenable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S’étonner du propos et demander une correction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3.</a:t>
                      </a:r>
                      <a:r>
                        <a:rPr lang="fr-FR" b="1" baseline="0" dirty="0" smtClean="0"/>
                        <a:t> Problèmes de rédaction et composition</a:t>
                      </a:r>
                    </a:p>
                    <a:p>
                      <a:r>
                        <a:rPr lang="fr-FR" b="0" dirty="0" smtClean="0"/>
                        <a:t>Problème de structuration des</a:t>
                      </a:r>
                      <a:r>
                        <a:rPr lang="fr-FR" b="0" baseline="0" dirty="0" smtClean="0"/>
                        <a:t> idées, de cohérence</a:t>
                      </a:r>
                    </a:p>
                    <a:p>
                      <a:r>
                        <a:rPr lang="fr-FR" b="0" baseline="0" dirty="0" smtClean="0"/>
                        <a:t>Problème de cohésion, temporalité, causalité…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 REGLER EN COLLECTIF</a:t>
                      </a:r>
                    </a:p>
                    <a:p>
                      <a:r>
                        <a:rPr lang="fr-FR" dirty="0" smtClean="0"/>
                        <a:t>Faire raconter l’histoire avant</a:t>
                      </a:r>
                    </a:p>
                    <a:p>
                      <a:r>
                        <a:rPr lang="fr-FR" dirty="0" smtClean="0"/>
                        <a:t>Suggérer de compléter la phrase, poser des questions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953</Words>
  <Application>Microsoft Office PowerPoint</Application>
  <PresentationFormat>Grand écran</PresentationFormat>
  <Paragraphs>200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La Dictée à l’adulte</vt:lpstr>
      <vt:lpstr>Présentation PowerPoint</vt:lpstr>
      <vt:lpstr>Trois phases de déroulement</vt:lpstr>
      <vt:lpstr>Déroulement : phase 1</vt:lpstr>
      <vt:lpstr>De l’oral vers l’écrit : « l’écrivable »  1</vt:lpstr>
      <vt:lpstr>De l’oral vers l’écrit : « l’écrivable »  2</vt:lpstr>
      <vt:lpstr>Déroulement : phase 2</vt:lpstr>
      <vt:lpstr>Déroulement : phase 3</vt:lpstr>
      <vt:lpstr>Erreurs de langue relevées….</vt:lpstr>
      <vt:lpstr>Quelques repères de progressivité…</vt:lpstr>
      <vt:lpstr>La Dictée à l’Adulte collective</vt:lpstr>
      <vt:lpstr>La Dictée à l’Adulte individuelle</vt:lpstr>
      <vt:lpstr>Des références…</vt:lpstr>
      <vt:lpstr>La DA : un objectif d’apprentissage du langage</vt:lpstr>
      <vt:lpstr>Une expérience langagière médiatisée</vt:lpstr>
      <vt:lpstr>Nécessité d’un projet d’écriture authentique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Dictée à l’Adulte</dc:title>
  <dc:creator>Administrateur</dc:creator>
  <cp:lastModifiedBy>Administrateur</cp:lastModifiedBy>
  <cp:revision>49</cp:revision>
  <dcterms:created xsi:type="dcterms:W3CDTF">2017-05-09T02:54:35Z</dcterms:created>
  <dcterms:modified xsi:type="dcterms:W3CDTF">2017-05-10T09:49:55Z</dcterms:modified>
</cp:coreProperties>
</file>